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60" r:id="rId6"/>
    <p:sldId id="261" r:id="rId7"/>
    <p:sldId id="276" r:id="rId8"/>
    <p:sldId id="262" r:id="rId9"/>
    <p:sldId id="263" r:id="rId10"/>
    <p:sldId id="267" r:id="rId11"/>
    <p:sldId id="268" r:id="rId12"/>
    <p:sldId id="269" r:id="rId13"/>
    <p:sldId id="265" r:id="rId14"/>
    <p:sldId id="266" r:id="rId15"/>
    <p:sldId id="270" r:id="rId16"/>
    <p:sldId id="271" r:id="rId17"/>
    <p:sldId id="272" r:id="rId18"/>
    <p:sldId id="273" r:id="rId19"/>
    <p:sldId id="274" r:id="rId20"/>
    <p:sldId id="277"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F679C75A-4576-4AE7-BCE2-299EC0F77D97}">
          <p14:sldIdLst>
            <p14:sldId id="256"/>
            <p14:sldId id="257"/>
            <p14:sldId id="258"/>
            <p14:sldId id="259"/>
            <p14:sldId id="260"/>
            <p14:sldId id="276"/>
            <p14:sldId id="261"/>
            <p14:sldId id="262"/>
            <p14:sldId id="263"/>
            <p14:sldId id="267"/>
            <p14:sldId id="268"/>
            <p14:sldId id="269"/>
            <p14:sldId id="265"/>
            <p14:sldId id="266"/>
            <p14:sldId id="270"/>
            <p14:sldId id="271"/>
            <p14:sldId id="272"/>
            <p14:sldId id="273"/>
            <p14:sldId id="274"/>
            <p14:sldId id="277"/>
            <p14:sldId id="278"/>
            <p14:sldId id="27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0491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988840"/>
            <a:ext cx="7772400" cy="1470025"/>
          </a:xfrm>
        </p:spPr>
        <p:txBody>
          <a:bodyPr/>
          <a:lstStyle/>
          <a:p>
            <a:r>
              <a:rPr lang="en-US" dirty="0" smtClean="0"/>
              <a:t>BIODIVERSITY OF PLANTS</a:t>
            </a:r>
            <a:br>
              <a:rPr lang="en-US" dirty="0" smtClean="0"/>
            </a:b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836712"/>
            <a:ext cx="6336704" cy="562074"/>
          </a:xfrm>
        </p:spPr>
        <p:txBody>
          <a:bodyPr>
            <a:normAutofit fontScale="90000"/>
          </a:bodyPr>
          <a:lstStyle/>
          <a:p>
            <a:pPr algn="l"/>
            <a:r>
              <a:rPr lang="en-US" b="1" i="1" dirty="0" smtClean="0">
                <a:solidFill>
                  <a:schemeClr val="accent2"/>
                </a:solidFill>
              </a:rPr>
              <a:t/>
            </a:r>
            <a:br>
              <a:rPr lang="en-US" b="1" i="1" dirty="0" smtClean="0">
                <a:solidFill>
                  <a:schemeClr val="accent2"/>
                </a:solidFill>
              </a:rPr>
            </a:br>
            <a:r>
              <a:rPr lang="en-US" sz="3600" b="1" i="1" dirty="0" smtClean="0">
                <a:solidFill>
                  <a:schemeClr val="accent2"/>
                </a:solidFill>
              </a:rPr>
              <a:t>3 - MORPHOLOGY OF ALGAE</a:t>
            </a:r>
            <a:br>
              <a:rPr lang="en-US" sz="3600" b="1" i="1" dirty="0" smtClean="0">
                <a:solidFill>
                  <a:schemeClr val="accent2"/>
                </a:solidFill>
              </a:rPr>
            </a:br>
            <a:endParaRPr lang="ru-RU" sz="3100" dirty="0"/>
          </a:p>
        </p:txBody>
      </p:sp>
      <p:sp>
        <p:nvSpPr>
          <p:cNvPr id="3" name="Содержимое 2"/>
          <p:cNvSpPr>
            <a:spLocks noGrp="1"/>
          </p:cNvSpPr>
          <p:nvPr>
            <p:ph idx="1"/>
          </p:nvPr>
        </p:nvSpPr>
        <p:spPr>
          <a:xfrm>
            <a:off x="467544" y="1556792"/>
            <a:ext cx="8229600" cy="3456383"/>
          </a:xfrm>
        </p:spPr>
        <p:txBody>
          <a:bodyPr>
            <a:normAutofit lnSpcReduction="10000"/>
          </a:bodyPr>
          <a:lstStyle/>
          <a:p>
            <a:pPr marL="0" indent="357188" algn="just">
              <a:spcBef>
                <a:spcPts val="0"/>
              </a:spcBef>
              <a:buNone/>
            </a:pPr>
            <a:r>
              <a:rPr lang="en-US" sz="2400" b="1" dirty="0" smtClean="0">
                <a:solidFill>
                  <a:schemeClr val="accent6">
                    <a:lumMod val="75000"/>
                  </a:schemeClr>
                </a:solidFill>
              </a:rPr>
              <a:t>1 - Unicellular</a:t>
            </a:r>
            <a:endParaRPr lang="en-US" sz="2400" b="1" dirty="0" smtClean="0">
              <a:solidFill>
                <a:schemeClr val="accent6">
                  <a:lumMod val="75000"/>
                </a:schemeClr>
              </a:solidFill>
            </a:endParaRPr>
          </a:p>
          <a:p>
            <a:pPr marL="0" indent="357188" algn="just">
              <a:spcBef>
                <a:spcPts val="0"/>
              </a:spcBef>
              <a:buNone/>
            </a:pPr>
            <a:r>
              <a:rPr lang="en-US" sz="2400" dirty="0" smtClean="0"/>
              <a:t>Unicellular algae consist of a single cell. The single cell of the body contains a chloroplast, which conducts photosynthesis to create energy from sunlight, and often contains a structure called a </a:t>
            </a:r>
            <a:r>
              <a:rPr lang="en-US" sz="2400" dirty="0" err="1" smtClean="0"/>
              <a:t>pyrenoid</a:t>
            </a:r>
            <a:r>
              <a:rPr lang="en-US" sz="2400" dirty="0" smtClean="0"/>
              <a:t> that can store energy and contractile vacuoles that help to regulate the amount of water and salts within the cell (i.e., </a:t>
            </a:r>
            <a:r>
              <a:rPr lang="en-US" sz="2400" dirty="0" err="1" smtClean="0"/>
              <a:t>osmoregulation</a:t>
            </a:r>
            <a:r>
              <a:rPr lang="en-US" sz="2400" dirty="0" smtClean="0"/>
              <a:t>), with or without flagella. </a:t>
            </a:r>
            <a:endParaRPr lang="en-US" sz="2400" dirty="0" smtClean="0"/>
          </a:p>
          <a:p>
            <a:pPr marL="0" indent="357188" algn="just">
              <a:spcBef>
                <a:spcPts val="0"/>
              </a:spcBef>
              <a:buNone/>
            </a:pPr>
            <a:r>
              <a:rPr lang="en-US" sz="2400" dirty="0" smtClean="0"/>
              <a:t>Some </a:t>
            </a:r>
            <a:r>
              <a:rPr lang="en-US" sz="2400" dirty="0" smtClean="0"/>
              <a:t>unicellular algae such as </a:t>
            </a:r>
            <a:r>
              <a:rPr lang="en-US" sz="2400" i="1" dirty="0" err="1" smtClean="0"/>
              <a:t>Chlamydomonas</a:t>
            </a:r>
            <a:r>
              <a:rPr lang="en-US" sz="2400" dirty="0" smtClean="0"/>
              <a:t> are motile, or able to move, using flagella. </a:t>
            </a:r>
            <a:endParaRPr lang="en-US" sz="2400" dirty="0" smtClean="0"/>
          </a:p>
          <a:p>
            <a:pPr marL="0" indent="357188" algn="just">
              <a:spcBef>
                <a:spcPts val="0"/>
              </a:spcBef>
              <a:buNone/>
            </a:pPr>
            <a:r>
              <a:rPr lang="en-US" sz="2400" dirty="0" smtClean="0"/>
              <a:t>Non-motile </a:t>
            </a:r>
            <a:r>
              <a:rPr lang="en-US" sz="2400" dirty="0" err="1" smtClean="0"/>
              <a:t>unicell</a:t>
            </a:r>
            <a:r>
              <a:rPr lang="en-US" sz="2400" dirty="0" smtClean="0"/>
              <a:t> </a:t>
            </a:r>
            <a:r>
              <a:rPr lang="en-US" sz="2400" b="1" dirty="0" smtClean="0"/>
              <a:t>– </a:t>
            </a:r>
            <a:r>
              <a:rPr lang="en-US" sz="2400" i="1" dirty="0" smtClean="0"/>
              <a:t>Chlorella.</a:t>
            </a:r>
            <a:endParaRPr lang="en-US" sz="2400"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29600" cy="2736303"/>
          </a:xfrm>
        </p:spPr>
        <p:txBody>
          <a:bodyPr>
            <a:normAutofit/>
          </a:bodyPr>
          <a:lstStyle/>
          <a:p>
            <a:pPr marL="0" indent="0" algn="just">
              <a:spcBef>
                <a:spcPts val="0"/>
              </a:spcBef>
              <a:buNone/>
            </a:pPr>
            <a:r>
              <a:rPr lang="en-US" sz="2400" b="1" dirty="0" smtClean="0">
                <a:solidFill>
                  <a:schemeClr val="accent6">
                    <a:lumMod val="75000"/>
                  </a:schemeClr>
                </a:solidFill>
              </a:rPr>
              <a:t>2 - Colonial</a:t>
            </a:r>
            <a:endParaRPr lang="en-US" sz="2400" b="1" dirty="0" smtClean="0">
              <a:solidFill>
                <a:schemeClr val="accent6">
                  <a:lumMod val="75000"/>
                </a:schemeClr>
              </a:solidFill>
            </a:endParaRPr>
          </a:p>
          <a:p>
            <a:pPr marL="0" indent="357188" algn="just">
              <a:spcBef>
                <a:spcPts val="0"/>
              </a:spcBef>
              <a:buNone/>
            </a:pPr>
            <a:r>
              <a:rPr lang="en-US" sz="2400" dirty="0" smtClean="0"/>
              <a:t>Colonial algae include different numbers of cells. Some, such as </a:t>
            </a:r>
            <a:r>
              <a:rPr lang="en-US" sz="2400" i="1" dirty="0" smtClean="0"/>
              <a:t>Gonium</a:t>
            </a:r>
            <a:r>
              <a:rPr lang="en-US" sz="2400" dirty="0" smtClean="0"/>
              <a:t>, consist of a small group of cells, whereas others, such as </a:t>
            </a:r>
            <a:r>
              <a:rPr lang="en-US" sz="2400" i="1" dirty="0" err="1" smtClean="0"/>
              <a:t>Volvox</a:t>
            </a:r>
            <a:r>
              <a:rPr lang="en-US" sz="2400" dirty="0" smtClean="0"/>
              <a:t>, consist of hundreds of cells. </a:t>
            </a:r>
            <a:endParaRPr lang="en-US" sz="2400" dirty="0" smtClean="0"/>
          </a:p>
          <a:p>
            <a:pPr marL="0" indent="357188" algn="just">
              <a:spcBef>
                <a:spcPts val="0"/>
              </a:spcBef>
              <a:buNone/>
            </a:pPr>
            <a:r>
              <a:rPr lang="en-US" sz="2400" dirty="0" smtClean="0"/>
              <a:t>Specialized </a:t>
            </a:r>
            <a:r>
              <a:rPr lang="en-US" sz="2400" dirty="0" smtClean="0"/>
              <a:t>colonies called </a:t>
            </a:r>
            <a:r>
              <a:rPr lang="en-US" sz="2400" b="1" dirty="0" smtClean="0">
                <a:solidFill>
                  <a:srgbClr val="C00000"/>
                </a:solidFill>
              </a:rPr>
              <a:t>coenobium</a:t>
            </a:r>
            <a:r>
              <a:rPr lang="en-US" sz="2400" dirty="0" smtClean="0"/>
              <a:t> contain a specific number of cells, each with their own tasks, that cannot survive alone. Like unicellular algae, many colonial algae are motile.</a:t>
            </a:r>
          </a:p>
          <a:p>
            <a:pPr>
              <a:spcBef>
                <a:spcPts val="0"/>
              </a:spcBef>
            </a:pPr>
            <a:endParaRPr lang="ru-RU" dirty="0"/>
          </a:p>
        </p:txBody>
      </p:sp>
      <p:pic>
        <p:nvPicPr>
          <p:cNvPr id="3074" name="Picture 2" descr="C:\Users\ADM\Documents\Karime\2018\Lectures\Biodiversity of plants\Lecture\37micalg.GIF"/>
          <p:cNvPicPr>
            <a:picLocks noChangeAspect="1" noChangeArrowheads="1"/>
          </p:cNvPicPr>
          <p:nvPr/>
        </p:nvPicPr>
        <p:blipFill>
          <a:blip r:embed="rId2" cstate="print"/>
          <a:srcRect/>
          <a:stretch>
            <a:fillRect/>
          </a:stretch>
        </p:blipFill>
        <p:spPr bwMode="auto">
          <a:xfrm>
            <a:off x="5292080" y="3356992"/>
            <a:ext cx="3206105" cy="2520000"/>
          </a:xfrm>
          <a:prstGeom prst="rect">
            <a:avLst/>
          </a:prstGeom>
          <a:noFill/>
        </p:spPr>
      </p:pic>
      <p:sp>
        <p:nvSpPr>
          <p:cNvPr id="5" name="Прямоугольник 4"/>
          <p:cNvSpPr/>
          <p:nvPr/>
        </p:nvSpPr>
        <p:spPr>
          <a:xfrm>
            <a:off x="5076056" y="6021288"/>
            <a:ext cx="3672408" cy="646331"/>
          </a:xfrm>
          <a:prstGeom prst="rect">
            <a:avLst/>
          </a:prstGeom>
        </p:spPr>
        <p:txBody>
          <a:bodyPr wrap="square">
            <a:spAutoFit/>
          </a:bodyPr>
          <a:lstStyle/>
          <a:p>
            <a:pPr algn="just"/>
            <a:r>
              <a:rPr lang="en-US" dirty="0" smtClean="0"/>
              <a:t>Fig. 4 </a:t>
            </a:r>
            <a:r>
              <a:rPr lang="en-US" i="1" dirty="0" err="1" smtClean="0"/>
              <a:t>Oocystis</a:t>
            </a:r>
            <a:r>
              <a:rPr lang="en-US" dirty="0" smtClean="0"/>
              <a:t> is an example of a colonial green alga</a:t>
            </a:r>
            <a:endParaRPr lang="ru-RU" dirty="0"/>
          </a:p>
        </p:txBody>
      </p:sp>
      <p:pic>
        <p:nvPicPr>
          <p:cNvPr id="3075" name="Picture 3" descr="C:\Users\ADM\Documents\Karime\2018\Lectures\Biodiversity of plants\Lecture\volvox1.jpg"/>
          <p:cNvPicPr>
            <a:picLocks noChangeAspect="1" noChangeArrowheads="1"/>
          </p:cNvPicPr>
          <p:nvPr/>
        </p:nvPicPr>
        <p:blipFill>
          <a:blip r:embed="rId3" cstate="print"/>
          <a:srcRect/>
          <a:stretch>
            <a:fillRect/>
          </a:stretch>
        </p:blipFill>
        <p:spPr bwMode="auto">
          <a:xfrm>
            <a:off x="539552" y="3429000"/>
            <a:ext cx="3701250" cy="2520000"/>
          </a:xfrm>
          <a:prstGeom prst="rect">
            <a:avLst/>
          </a:prstGeom>
          <a:noFill/>
        </p:spPr>
      </p:pic>
      <p:sp>
        <p:nvSpPr>
          <p:cNvPr id="7" name="Прямоугольник 6"/>
          <p:cNvSpPr/>
          <p:nvPr/>
        </p:nvSpPr>
        <p:spPr>
          <a:xfrm>
            <a:off x="539552" y="6021288"/>
            <a:ext cx="3240360" cy="646331"/>
          </a:xfrm>
          <a:prstGeom prst="rect">
            <a:avLst/>
          </a:prstGeom>
        </p:spPr>
        <p:txBody>
          <a:bodyPr wrap="square">
            <a:spAutoFit/>
          </a:bodyPr>
          <a:lstStyle/>
          <a:p>
            <a:r>
              <a:rPr lang="en-US" dirty="0" smtClean="0"/>
              <a:t>Fig. 3 </a:t>
            </a:r>
            <a:r>
              <a:rPr lang="en-US" i="1" dirty="0" err="1" smtClean="0"/>
              <a:t>Volvox</a:t>
            </a:r>
            <a:r>
              <a:rPr lang="en-US" i="1" dirty="0" smtClean="0"/>
              <a:t> </a:t>
            </a:r>
            <a:r>
              <a:rPr lang="en-US" dirty="0" smtClean="0"/>
              <a:t>is an example of a motile coenobium</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76672"/>
            <a:ext cx="8568952" cy="2492896"/>
          </a:xfrm>
        </p:spPr>
        <p:txBody>
          <a:bodyPr>
            <a:noAutofit/>
          </a:bodyPr>
          <a:lstStyle/>
          <a:p>
            <a:pPr marL="0" indent="0" algn="just">
              <a:spcBef>
                <a:spcPts val="0"/>
              </a:spcBef>
              <a:buNone/>
            </a:pPr>
            <a:r>
              <a:rPr lang="en-US" sz="2000" b="1" dirty="0" smtClean="0">
                <a:solidFill>
                  <a:schemeClr val="accent6">
                    <a:lumMod val="75000"/>
                  </a:schemeClr>
                </a:solidFill>
              </a:rPr>
              <a:t>3 - Filamentous </a:t>
            </a:r>
            <a:r>
              <a:rPr lang="en-US" sz="2000" b="1" dirty="0" smtClean="0">
                <a:solidFill>
                  <a:schemeClr val="accent6">
                    <a:lumMod val="75000"/>
                  </a:schemeClr>
                </a:solidFill>
              </a:rPr>
              <a:t>Type</a:t>
            </a:r>
            <a:endParaRPr lang="ru-RU" sz="2000" b="1" dirty="0" smtClean="0">
              <a:solidFill>
                <a:schemeClr val="accent6">
                  <a:lumMod val="75000"/>
                </a:schemeClr>
              </a:solidFill>
            </a:endParaRPr>
          </a:p>
          <a:p>
            <a:pPr marL="0" indent="357188" algn="just">
              <a:spcBef>
                <a:spcPts val="0"/>
              </a:spcBef>
              <a:buNone/>
            </a:pPr>
            <a:r>
              <a:rPr lang="en-US" sz="2000" dirty="0" smtClean="0"/>
              <a:t>Filamentous algae undergo cell division but remain connected, forming long filaments of attached cells. Each cell within the filamentous alga has its own internal structures, such as a chloroplast, and is capable of photosynthesis. </a:t>
            </a:r>
            <a:endParaRPr lang="en-US" sz="2000" dirty="0" smtClean="0"/>
          </a:p>
          <a:p>
            <a:pPr marL="0" indent="357188" algn="just">
              <a:spcBef>
                <a:spcPts val="0"/>
              </a:spcBef>
              <a:buNone/>
            </a:pPr>
            <a:r>
              <a:rPr lang="en-US" sz="2000" i="1" dirty="0" smtClean="0"/>
              <a:t>Spirogyra</a:t>
            </a:r>
            <a:r>
              <a:rPr lang="en-US" sz="2000" dirty="0" smtClean="0"/>
              <a:t> </a:t>
            </a:r>
            <a:r>
              <a:rPr lang="en-US" sz="2000" dirty="0" smtClean="0"/>
              <a:t>is one commonly-studied alga. At low tide, this stringy, green algae is exposed on rocks. Under the microscope, </a:t>
            </a:r>
            <a:r>
              <a:rPr lang="en-US" sz="2000" i="1" dirty="0" smtClean="0"/>
              <a:t>Spirogyra</a:t>
            </a:r>
            <a:r>
              <a:rPr lang="en-US" sz="2000" dirty="0" smtClean="0"/>
              <a:t> reveals a unique, spiral arrangement of chloroplasts</a:t>
            </a:r>
            <a:r>
              <a:rPr lang="en-US" sz="2200" dirty="0" smtClean="0"/>
              <a:t>.</a:t>
            </a:r>
            <a:endParaRPr lang="ru-RU" sz="2200" dirty="0"/>
          </a:p>
        </p:txBody>
      </p:sp>
      <p:pic>
        <p:nvPicPr>
          <p:cNvPr id="4" name="Picture 4"/>
          <p:cNvPicPr>
            <a:picLocks noChangeAspect="1" noChangeArrowheads="1"/>
          </p:cNvPicPr>
          <p:nvPr/>
        </p:nvPicPr>
        <p:blipFill>
          <a:blip r:embed="rId2" cstate="print"/>
          <a:srcRect l="3000" t="1575" r="2501"/>
          <a:stretch>
            <a:fillRect/>
          </a:stretch>
        </p:blipFill>
        <p:spPr bwMode="auto">
          <a:xfrm>
            <a:off x="2555776" y="2708920"/>
            <a:ext cx="3629212" cy="36000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95536" y="2780928"/>
            <a:ext cx="1544329" cy="30960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236296" y="2780928"/>
            <a:ext cx="1095375" cy="3019425"/>
          </a:xfrm>
          <a:prstGeom prst="rect">
            <a:avLst/>
          </a:prstGeom>
          <a:noFill/>
          <a:ln w="9525">
            <a:noFill/>
            <a:miter lim="800000"/>
            <a:headEnd/>
            <a:tailEnd/>
          </a:ln>
        </p:spPr>
      </p:pic>
      <p:sp>
        <p:nvSpPr>
          <p:cNvPr id="7" name="Прямоугольник 6"/>
          <p:cNvSpPr/>
          <p:nvPr/>
        </p:nvSpPr>
        <p:spPr>
          <a:xfrm>
            <a:off x="179512" y="6381328"/>
            <a:ext cx="8964488" cy="369332"/>
          </a:xfrm>
          <a:prstGeom prst="rect">
            <a:avLst/>
          </a:prstGeom>
        </p:spPr>
        <p:txBody>
          <a:bodyPr wrap="square">
            <a:spAutoFit/>
          </a:bodyPr>
          <a:lstStyle/>
          <a:p>
            <a:r>
              <a:rPr lang="en-US" dirty="0" smtClean="0"/>
              <a:t>Fig. 5: </a:t>
            </a:r>
            <a:r>
              <a:rPr lang="en-US" dirty="0" err="1" smtClean="0"/>
              <a:t>Multicellular</a:t>
            </a:r>
            <a:r>
              <a:rPr lang="en-US" dirty="0" smtClean="0"/>
              <a:t> </a:t>
            </a:r>
            <a:r>
              <a:rPr lang="en-US" dirty="0" err="1" smtClean="0"/>
              <a:t>thalli</a:t>
            </a:r>
            <a:r>
              <a:rPr lang="en-US" dirty="0" smtClean="0"/>
              <a:t>, with a basically </a:t>
            </a:r>
            <a:r>
              <a:rPr lang="en-US" dirty="0" err="1" smtClean="0"/>
              <a:t>uniseriate</a:t>
            </a:r>
            <a:r>
              <a:rPr lang="en-US" dirty="0" smtClean="0"/>
              <a:t> filamentous, branched, or </a:t>
            </a:r>
            <a:r>
              <a:rPr lang="en-US" dirty="0" err="1" smtClean="0"/>
              <a:t>unbranched</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1772816"/>
            <a:ext cx="6696744" cy="2160240"/>
          </a:xfrm>
        </p:spPr>
        <p:txBody>
          <a:bodyPr>
            <a:normAutofit fontScale="92500" lnSpcReduction="10000"/>
          </a:bodyPr>
          <a:lstStyle/>
          <a:p>
            <a:pPr marL="0" indent="357188" algn="just">
              <a:buNone/>
            </a:pPr>
            <a:r>
              <a:rPr lang="en-US" sz="2400" dirty="0" smtClean="0"/>
              <a:t>Organization, composed of multinucleate cells as a consequence of uncoupled cell division and mitosis. </a:t>
            </a:r>
            <a:endParaRPr lang="en-US" sz="2400" dirty="0" smtClean="0"/>
          </a:p>
          <a:p>
            <a:pPr marL="0" indent="357188" algn="just">
              <a:buNone/>
            </a:pPr>
            <a:r>
              <a:rPr lang="en-US" sz="2400" dirty="0" smtClean="0"/>
              <a:t>Despite </a:t>
            </a:r>
            <a:r>
              <a:rPr lang="en-US" sz="2400" dirty="0" smtClean="0"/>
              <a:t>lacking clear physical borders, this </a:t>
            </a:r>
            <a:r>
              <a:rPr lang="en-US" sz="2400" dirty="0" err="1" smtClean="0"/>
              <a:t>morphotype</a:t>
            </a:r>
            <a:r>
              <a:rPr lang="en-US" sz="2400" dirty="0" smtClean="0"/>
              <a:t> is present in members of the class </a:t>
            </a:r>
            <a:r>
              <a:rPr lang="en-US" sz="2400" dirty="0" err="1" smtClean="0"/>
              <a:t>Ulvophyceae</a:t>
            </a:r>
            <a:r>
              <a:rPr lang="en-US" sz="2400" dirty="0" smtClean="0"/>
              <a:t> (</a:t>
            </a:r>
            <a:r>
              <a:rPr lang="en-US" sz="2400" dirty="0" err="1" smtClean="0"/>
              <a:t>Chlorophyta</a:t>
            </a:r>
            <a:r>
              <a:rPr lang="en-US" sz="2400" dirty="0" smtClean="0"/>
              <a:t>) such as </a:t>
            </a:r>
            <a:r>
              <a:rPr lang="en-US" sz="2400" i="1" dirty="0" err="1" smtClean="0"/>
              <a:t>Cladophora</a:t>
            </a:r>
            <a:r>
              <a:rPr lang="en-US" sz="2400" dirty="0" smtClean="0"/>
              <a:t> sp. and </a:t>
            </a:r>
            <a:r>
              <a:rPr lang="en-US" sz="2400" i="1" dirty="0" err="1" smtClean="0"/>
              <a:t>Anadyomene</a:t>
            </a:r>
            <a:r>
              <a:rPr lang="en-US" sz="2400" dirty="0" smtClean="0"/>
              <a:t> sp.</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12160" y="1412776"/>
            <a:ext cx="2428875" cy="4029075"/>
          </a:xfrm>
          <a:prstGeom prst="rect">
            <a:avLst/>
          </a:prstGeom>
          <a:noFill/>
          <a:ln w="9525">
            <a:noFill/>
            <a:miter lim="800000"/>
            <a:headEnd/>
            <a:tailEnd/>
          </a:ln>
        </p:spPr>
      </p:pic>
      <p:sp>
        <p:nvSpPr>
          <p:cNvPr id="6" name="Прямоугольник 5"/>
          <p:cNvSpPr/>
          <p:nvPr/>
        </p:nvSpPr>
        <p:spPr>
          <a:xfrm>
            <a:off x="4283968" y="5733256"/>
            <a:ext cx="4680520" cy="369332"/>
          </a:xfrm>
          <a:prstGeom prst="rect">
            <a:avLst/>
          </a:prstGeom>
        </p:spPr>
        <p:txBody>
          <a:bodyPr wrap="square">
            <a:spAutoFit/>
          </a:bodyPr>
          <a:lstStyle/>
          <a:p>
            <a:r>
              <a:rPr lang="en-US" dirty="0" smtClean="0"/>
              <a:t>Fig. 6: </a:t>
            </a:r>
            <a:r>
              <a:rPr lang="en-US" dirty="0" err="1" smtClean="0"/>
              <a:t>Siphonous</a:t>
            </a:r>
            <a:r>
              <a:rPr lang="en-US" dirty="0" smtClean="0"/>
              <a:t> </a:t>
            </a:r>
            <a:r>
              <a:rPr lang="en-US" dirty="0" err="1" smtClean="0"/>
              <a:t>thallus</a:t>
            </a:r>
            <a:r>
              <a:rPr lang="en-US" dirty="0" smtClean="0"/>
              <a:t> of </a:t>
            </a:r>
            <a:r>
              <a:rPr lang="en-US" i="1" dirty="0" err="1" smtClean="0"/>
              <a:t>Vaucheria</a:t>
            </a:r>
            <a:r>
              <a:rPr lang="en-US" i="1" dirty="0" smtClean="0"/>
              <a:t> </a:t>
            </a:r>
            <a:r>
              <a:rPr lang="en-US" i="1" dirty="0" err="1" smtClean="0"/>
              <a:t>sessilis</a:t>
            </a:r>
            <a:r>
              <a:rPr lang="en-US" b="1" dirty="0" smtClean="0"/>
              <a:t>.</a:t>
            </a:r>
            <a:endParaRPr lang="ru-RU" dirty="0"/>
          </a:p>
        </p:txBody>
      </p:sp>
      <p:sp>
        <p:nvSpPr>
          <p:cNvPr id="8" name="Прямоугольник 7"/>
          <p:cNvSpPr/>
          <p:nvPr/>
        </p:nvSpPr>
        <p:spPr>
          <a:xfrm>
            <a:off x="435006" y="1484784"/>
            <a:ext cx="4892570" cy="3416320"/>
          </a:xfrm>
          <a:prstGeom prst="rect">
            <a:avLst/>
          </a:prstGeom>
        </p:spPr>
        <p:txBody>
          <a:bodyPr wrap="square">
            <a:spAutoFit/>
          </a:bodyPr>
          <a:lstStyle/>
          <a:p>
            <a:pPr indent="357188" algn="just"/>
            <a:r>
              <a:rPr lang="en-US" sz="2400" b="1" dirty="0" smtClean="0">
                <a:solidFill>
                  <a:schemeClr val="accent6">
                    <a:lumMod val="75000"/>
                  </a:schemeClr>
                </a:solidFill>
              </a:rPr>
              <a:t>4 - </a:t>
            </a:r>
            <a:r>
              <a:rPr lang="en-US" sz="2400" b="1" dirty="0" err="1" smtClean="0">
                <a:solidFill>
                  <a:schemeClr val="accent6">
                    <a:lumMod val="75000"/>
                  </a:schemeClr>
                </a:solidFill>
              </a:rPr>
              <a:t>Siphonous</a:t>
            </a:r>
            <a:r>
              <a:rPr lang="en-US" sz="2400" b="1" dirty="0" smtClean="0">
                <a:solidFill>
                  <a:schemeClr val="accent6">
                    <a:lumMod val="75000"/>
                  </a:schemeClr>
                </a:solidFill>
              </a:rPr>
              <a:t> Type</a:t>
            </a:r>
            <a:endParaRPr lang="ru-RU" sz="2400" dirty="0" smtClean="0">
              <a:solidFill>
                <a:schemeClr val="accent6">
                  <a:lumMod val="75000"/>
                </a:schemeClr>
              </a:solidFill>
            </a:endParaRPr>
          </a:p>
          <a:p>
            <a:pPr indent="357188" algn="just"/>
            <a:r>
              <a:rPr lang="en-US" sz="2400" dirty="0" err="1" smtClean="0"/>
              <a:t>Siphonous</a:t>
            </a:r>
            <a:r>
              <a:rPr lang="en-US" sz="2400" dirty="0" smtClean="0"/>
              <a:t> algae have a morphology that superficially resembles that of filamentous algae. However, </a:t>
            </a:r>
            <a:r>
              <a:rPr lang="en-US" sz="2400" dirty="0" err="1" smtClean="0"/>
              <a:t>siphonous</a:t>
            </a:r>
            <a:r>
              <a:rPr lang="en-US" sz="2400" dirty="0" smtClean="0"/>
              <a:t> algae consist of only one single cell with branching sections. </a:t>
            </a:r>
            <a:r>
              <a:rPr lang="en-US" sz="2400" i="1" dirty="0" err="1" smtClean="0"/>
              <a:t>Enteromorpha</a:t>
            </a:r>
            <a:r>
              <a:rPr lang="en-US" sz="2400" dirty="0" smtClean="0"/>
              <a:t> is a </a:t>
            </a:r>
            <a:r>
              <a:rPr lang="en-US" sz="2400" dirty="0" err="1" smtClean="0"/>
              <a:t>siphonous</a:t>
            </a:r>
            <a:r>
              <a:rPr lang="en-US" sz="2400" dirty="0" smtClean="0"/>
              <a:t> algae that appears similar to </a:t>
            </a:r>
            <a:r>
              <a:rPr lang="en-US" sz="2400" i="1" dirty="0" smtClean="0"/>
              <a:t>Spirogyra</a:t>
            </a:r>
            <a:r>
              <a:rPr lang="en-US" sz="2400" dirty="0" smtClean="0"/>
              <a:t> to the naked eye.</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67544" y="548680"/>
            <a:ext cx="8229600" cy="4401205"/>
          </a:xfrm>
          <a:prstGeom prst="rect">
            <a:avLst/>
          </a:prstGeom>
        </p:spPr>
        <p:txBody>
          <a:bodyPr>
            <a:spAutoFit/>
          </a:bodyPr>
          <a:lstStyle/>
          <a:p>
            <a:pPr marL="0" indent="357188" algn="just">
              <a:spcBef>
                <a:spcPts val="0"/>
              </a:spcBef>
              <a:buNone/>
            </a:pPr>
            <a:r>
              <a:rPr lang="en-US" sz="2400" b="1" dirty="0" smtClean="0">
                <a:solidFill>
                  <a:schemeClr val="accent6">
                    <a:lumMod val="75000"/>
                  </a:schemeClr>
                </a:solidFill>
              </a:rPr>
              <a:t>5 - </a:t>
            </a:r>
            <a:r>
              <a:rPr lang="en-US" sz="2400" b="1" dirty="0" err="1" smtClean="0">
                <a:solidFill>
                  <a:schemeClr val="accent6">
                    <a:lumMod val="75000"/>
                  </a:schemeClr>
                </a:solidFill>
              </a:rPr>
              <a:t>Parenchymatous</a:t>
            </a:r>
            <a:r>
              <a:rPr lang="en-US" sz="2400" b="1" dirty="0" smtClean="0">
                <a:solidFill>
                  <a:schemeClr val="accent6">
                    <a:lumMod val="75000"/>
                  </a:schemeClr>
                </a:solidFill>
              </a:rPr>
              <a:t> </a:t>
            </a:r>
            <a:r>
              <a:rPr lang="en-US" sz="2400" b="1" dirty="0" smtClean="0">
                <a:solidFill>
                  <a:schemeClr val="accent6">
                    <a:lumMod val="75000"/>
                  </a:schemeClr>
                </a:solidFill>
              </a:rPr>
              <a:t>and Pseudo-</a:t>
            </a:r>
            <a:r>
              <a:rPr lang="en-US" sz="2400" b="1" dirty="0" err="1" smtClean="0">
                <a:solidFill>
                  <a:schemeClr val="accent6">
                    <a:lumMod val="75000"/>
                  </a:schemeClr>
                </a:solidFill>
              </a:rPr>
              <a:t>Parenchymatous</a:t>
            </a:r>
            <a:r>
              <a:rPr lang="en-US" sz="2400" b="1" dirty="0" smtClean="0">
                <a:solidFill>
                  <a:schemeClr val="accent6">
                    <a:lumMod val="75000"/>
                  </a:schemeClr>
                </a:solidFill>
              </a:rPr>
              <a:t> Type</a:t>
            </a:r>
          </a:p>
          <a:p>
            <a:pPr marL="0" indent="357188" algn="just">
              <a:spcBef>
                <a:spcPts val="0"/>
              </a:spcBef>
              <a:buNone/>
            </a:pPr>
            <a:r>
              <a:rPr lang="en-US" sz="2400" dirty="0" smtClean="0"/>
              <a:t>Certain red algae contain boxy, plant-like cells and have a complex, </a:t>
            </a:r>
            <a:r>
              <a:rPr lang="en-US" sz="2400" dirty="0" err="1" smtClean="0"/>
              <a:t>multicellular</a:t>
            </a:r>
            <a:r>
              <a:rPr lang="en-US" sz="2400" dirty="0" smtClean="0"/>
              <a:t> structure that is termed "</a:t>
            </a:r>
            <a:r>
              <a:rPr lang="en-US" sz="2400" dirty="0" err="1" smtClean="0"/>
              <a:t>parenchymatous</a:t>
            </a:r>
            <a:r>
              <a:rPr lang="en-US" sz="2400" dirty="0" smtClean="0"/>
              <a:t>“. </a:t>
            </a:r>
            <a:endParaRPr lang="en-US" sz="2400" dirty="0" smtClean="0"/>
          </a:p>
          <a:p>
            <a:pPr marL="0" indent="357188" algn="just">
              <a:spcBef>
                <a:spcPts val="0"/>
              </a:spcBef>
              <a:buNone/>
            </a:pPr>
            <a:endParaRPr lang="en-US" sz="800" dirty="0" smtClean="0"/>
          </a:p>
          <a:p>
            <a:pPr marL="0" indent="357188" algn="just">
              <a:spcBef>
                <a:spcPts val="0"/>
              </a:spcBef>
              <a:buNone/>
            </a:pPr>
            <a:r>
              <a:rPr lang="en-US" sz="2400" dirty="0" smtClean="0"/>
              <a:t>Although </a:t>
            </a:r>
            <a:r>
              <a:rPr lang="en-US" sz="2400" dirty="0" smtClean="0"/>
              <a:t>the cells of algae do not truly differentiate to form various structures, these </a:t>
            </a:r>
            <a:r>
              <a:rPr lang="en-US" sz="2400" dirty="0" err="1" smtClean="0"/>
              <a:t>parenchymatous</a:t>
            </a:r>
            <a:r>
              <a:rPr lang="en-US" sz="2400" dirty="0" smtClean="0"/>
              <a:t> </a:t>
            </a:r>
            <a:r>
              <a:rPr lang="en-US" sz="2400" dirty="0" smtClean="0"/>
              <a:t>algae</a:t>
            </a:r>
          </a:p>
          <a:p>
            <a:pPr marL="0" indent="0" algn="just">
              <a:spcBef>
                <a:spcPts val="0"/>
              </a:spcBef>
              <a:buNone/>
            </a:pPr>
            <a:r>
              <a:rPr lang="en-US" sz="2400" dirty="0" smtClean="0"/>
              <a:t>often </a:t>
            </a:r>
            <a:r>
              <a:rPr lang="en-US" sz="2400" dirty="0" smtClean="0"/>
              <a:t>have parts that resemble leaves, </a:t>
            </a:r>
            <a:r>
              <a:rPr lang="en-US" sz="2400" dirty="0" smtClean="0"/>
              <a:t>stems</a:t>
            </a:r>
          </a:p>
          <a:p>
            <a:pPr marL="0" indent="0" algn="just">
              <a:spcBef>
                <a:spcPts val="0"/>
              </a:spcBef>
              <a:buNone/>
            </a:pPr>
            <a:r>
              <a:rPr lang="en-US" sz="2400" dirty="0" smtClean="0"/>
              <a:t>and </a:t>
            </a:r>
            <a:r>
              <a:rPr lang="en-US" sz="2400" dirty="0" smtClean="0"/>
              <a:t>roots. </a:t>
            </a:r>
            <a:endParaRPr lang="en-US" sz="2400" dirty="0" smtClean="0"/>
          </a:p>
          <a:p>
            <a:pPr marL="0" indent="0" algn="just">
              <a:spcBef>
                <a:spcPts val="0"/>
              </a:spcBef>
              <a:buNone/>
            </a:pPr>
            <a:endParaRPr lang="en-US" sz="800" dirty="0" smtClean="0"/>
          </a:p>
          <a:p>
            <a:pPr marL="0" indent="0" algn="just">
              <a:spcBef>
                <a:spcPts val="0"/>
              </a:spcBef>
              <a:buNone/>
            </a:pPr>
            <a:r>
              <a:rPr lang="en-US" sz="2400" dirty="0" smtClean="0"/>
              <a:t>Kelp </a:t>
            </a:r>
            <a:r>
              <a:rPr lang="en-US" sz="2400" dirty="0" smtClean="0"/>
              <a:t>grows to immense lengths, </a:t>
            </a:r>
            <a:r>
              <a:rPr lang="en-US" sz="2400" dirty="0" smtClean="0"/>
              <a:t>and </a:t>
            </a:r>
            <a:r>
              <a:rPr lang="en-US" sz="2400" dirty="0" smtClean="0"/>
              <a:t>is </a:t>
            </a:r>
            <a:endParaRPr lang="en-US" sz="2400" dirty="0" smtClean="0"/>
          </a:p>
          <a:p>
            <a:pPr marL="0" indent="0" algn="just">
              <a:spcBef>
                <a:spcPts val="0"/>
              </a:spcBef>
              <a:buNone/>
            </a:pPr>
            <a:r>
              <a:rPr lang="en-US" sz="2400" dirty="0" smtClean="0"/>
              <a:t>perhaps </a:t>
            </a:r>
            <a:r>
              <a:rPr lang="en-US" sz="2400" dirty="0" smtClean="0"/>
              <a:t>one of the best-known </a:t>
            </a:r>
            <a:endParaRPr lang="en-US" sz="2400" dirty="0" smtClean="0"/>
          </a:p>
          <a:p>
            <a:pPr marL="0" indent="0" algn="just">
              <a:spcBef>
                <a:spcPts val="0"/>
              </a:spcBef>
              <a:buNone/>
            </a:pPr>
            <a:r>
              <a:rPr lang="en-US" sz="2400" dirty="0" err="1" smtClean="0"/>
              <a:t>parenchymatous</a:t>
            </a:r>
            <a:r>
              <a:rPr lang="en-US" sz="2400" dirty="0" smtClean="0"/>
              <a:t> </a:t>
            </a:r>
            <a:r>
              <a:rPr lang="en-US" sz="2400" dirty="0" smtClean="0"/>
              <a:t>algae.</a:t>
            </a:r>
            <a:endParaRPr lang="ru-RU" sz="2400" dirty="0"/>
          </a:p>
        </p:txBody>
      </p:sp>
      <p:pic>
        <p:nvPicPr>
          <p:cNvPr id="4098" name="Picture 2"/>
          <p:cNvPicPr>
            <a:picLocks noChangeAspect="1" noChangeArrowheads="1"/>
          </p:cNvPicPr>
          <p:nvPr/>
        </p:nvPicPr>
        <p:blipFill>
          <a:blip r:embed="rId2" cstate="print"/>
          <a:srcRect/>
          <a:stretch>
            <a:fillRect/>
          </a:stretch>
        </p:blipFill>
        <p:spPr bwMode="auto">
          <a:xfrm>
            <a:off x="6588224" y="2636912"/>
            <a:ext cx="2113587" cy="3924000"/>
          </a:xfrm>
          <a:prstGeom prst="rect">
            <a:avLst/>
          </a:prstGeom>
          <a:noFill/>
          <a:ln w="9525">
            <a:noFill/>
            <a:miter lim="800000"/>
            <a:headEnd/>
            <a:tailEnd/>
          </a:ln>
        </p:spPr>
      </p:pic>
      <p:sp>
        <p:nvSpPr>
          <p:cNvPr id="6" name="Прямоугольник 5"/>
          <p:cNvSpPr/>
          <p:nvPr/>
        </p:nvSpPr>
        <p:spPr>
          <a:xfrm>
            <a:off x="3131840" y="5661248"/>
            <a:ext cx="3312368" cy="646331"/>
          </a:xfrm>
          <a:prstGeom prst="rect">
            <a:avLst/>
          </a:prstGeom>
        </p:spPr>
        <p:txBody>
          <a:bodyPr wrap="square">
            <a:spAutoFit/>
          </a:bodyPr>
          <a:lstStyle/>
          <a:p>
            <a:r>
              <a:rPr lang="en-US" dirty="0" smtClean="0"/>
              <a:t>Fig. 7: Pseudo-</a:t>
            </a:r>
            <a:r>
              <a:rPr lang="en-US" dirty="0" err="1" smtClean="0"/>
              <a:t>parenchymatous</a:t>
            </a:r>
            <a:r>
              <a:rPr lang="en-US" dirty="0" smtClean="0"/>
              <a:t>  </a:t>
            </a:r>
          </a:p>
          <a:p>
            <a:r>
              <a:rPr lang="en-US" dirty="0" err="1" smtClean="0"/>
              <a:t>thallus</a:t>
            </a:r>
            <a:r>
              <a:rPr lang="en-US" dirty="0" smtClean="0"/>
              <a:t> of </a:t>
            </a:r>
            <a:r>
              <a:rPr lang="en-US" i="1" dirty="0" err="1" smtClean="0"/>
              <a:t>Palmaria</a:t>
            </a:r>
            <a:r>
              <a:rPr lang="en-US" i="1" dirty="0" smtClean="0"/>
              <a:t> </a:t>
            </a:r>
            <a:r>
              <a:rPr lang="en-US" i="1" dirty="0" err="1" smtClean="0"/>
              <a:t>palmata</a:t>
            </a:r>
            <a:r>
              <a:rPr lang="en-US" dirty="0" smtClean="0"/>
              <a:t>.</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29600" cy="1944216"/>
          </a:xfrm>
        </p:spPr>
        <p:txBody>
          <a:bodyPr>
            <a:normAutofit/>
          </a:bodyPr>
          <a:lstStyle/>
          <a:p>
            <a:pPr marL="0" indent="357188" algn="just">
              <a:spcBef>
                <a:spcPts val="0"/>
              </a:spcBef>
              <a:buNone/>
            </a:pPr>
            <a:r>
              <a:rPr lang="en-US" sz="2400" b="1" dirty="0" smtClean="0">
                <a:solidFill>
                  <a:schemeClr val="accent6">
                    <a:lumMod val="75000"/>
                  </a:schemeClr>
                </a:solidFill>
              </a:rPr>
              <a:t>6 - </a:t>
            </a:r>
            <a:r>
              <a:rPr lang="en-US" sz="2400" b="1" dirty="0" err="1" smtClean="0">
                <a:solidFill>
                  <a:schemeClr val="accent6">
                    <a:lumMod val="75000"/>
                  </a:schemeClr>
                </a:solidFill>
              </a:rPr>
              <a:t>Palmelloid</a:t>
            </a:r>
            <a:r>
              <a:rPr lang="en-US" sz="2400" b="1" dirty="0" smtClean="0">
                <a:solidFill>
                  <a:schemeClr val="accent6">
                    <a:lumMod val="75000"/>
                  </a:schemeClr>
                </a:solidFill>
              </a:rPr>
              <a:t> </a:t>
            </a:r>
            <a:r>
              <a:rPr lang="en-US" sz="2400" b="1" dirty="0" smtClean="0">
                <a:solidFill>
                  <a:schemeClr val="accent6">
                    <a:lumMod val="75000"/>
                  </a:schemeClr>
                </a:solidFill>
              </a:rPr>
              <a:t>Type</a:t>
            </a:r>
          </a:p>
          <a:p>
            <a:pPr marL="0" indent="357188" algn="just">
              <a:spcBef>
                <a:spcPts val="0"/>
              </a:spcBef>
              <a:buNone/>
            </a:pPr>
            <a:r>
              <a:rPr lang="en-US" sz="2400" dirty="0" smtClean="0"/>
              <a:t>Applied to an algal colony composed of an indefinite number of non-motile cells embedded in a gelatinous or mucilaginous matrix. It may occur as a non-motile phase in a normally motile species</a:t>
            </a:r>
            <a:endParaRPr lang="ru-RU" sz="2400" dirty="0"/>
          </a:p>
        </p:txBody>
      </p:sp>
      <p:pic>
        <p:nvPicPr>
          <p:cNvPr id="5122" name="Picture 2"/>
          <p:cNvPicPr>
            <a:picLocks noChangeAspect="1" noChangeArrowheads="1"/>
          </p:cNvPicPr>
          <p:nvPr/>
        </p:nvPicPr>
        <p:blipFill>
          <a:blip r:embed="rId2" cstate="print"/>
          <a:srcRect/>
          <a:stretch>
            <a:fillRect/>
          </a:stretch>
        </p:blipFill>
        <p:spPr bwMode="auto">
          <a:xfrm>
            <a:off x="3563888" y="2132856"/>
            <a:ext cx="4499451" cy="3636000"/>
          </a:xfrm>
          <a:prstGeom prst="rect">
            <a:avLst/>
          </a:prstGeom>
          <a:noFill/>
          <a:ln w="9525">
            <a:noFill/>
            <a:miter lim="800000"/>
            <a:headEnd/>
            <a:tailEnd/>
          </a:ln>
        </p:spPr>
      </p:pic>
      <p:sp>
        <p:nvSpPr>
          <p:cNvPr id="5" name="Прямоугольник 4"/>
          <p:cNvSpPr/>
          <p:nvPr/>
        </p:nvSpPr>
        <p:spPr>
          <a:xfrm>
            <a:off x="395536" y="3212976"/>
            <a:ext cx="2987824" cy="646331"/>
          </a:xfrm>
          <a:prstGeom prst="rect">
            <a:avLst/>
          </a:prstGeom>
        </p:spPr>
        <p:txBody>
          <a:bodyPr wrap="square">
            <a:spAutoFit/>
          </a:bodyPr>
          <a:lstStyle/>
          <a:p>
            <a:r>
              <a:rPr lang="en-US" dirty="0" smtClean="0"/>
              <a:t>Fig. 8: </a:t>
            </a:r>
            <a:r>
              <a:rPr lang="en-US" dirty="0" err="1" smtClean="0"/>
              <a:t>Palmelloid</a:t>
            </a:r>
            <a:r>
              <a:rPr lang="en-US" dirty="0" smtClean="0"/>
              <a:t> phase of </a:t>
            </a:r>
            <a:r>
              <a:rPr lang="en-US" i="1" dirty="0" smtClean="0"/>
              <a:t>Euglena </a:t>
            </a:r>
            <a:r>
              <a:rPr lang="en-US" i="1" dirty="0" err="1" smtClean="0"/>
              <a:t>gracilis</a:t>
            </a:r>
            <a:endParaRPr lang="ru-RU"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490066"/>
          </a:xfrm>
        </p:spPr>
        <p:txBody>
          <a:bodyPr>
            <a:normAutofit fontScale="90000"/>
          </a:bodyPr>
          <a:lstStyle/>
          <a:p>
            <a:r>
              <a:rPr lang="en-US" b="1" dirty="0" smtClean="0"/>
              <a:t/>
            </a:r>
            <a:br>
              <a:rPr lang="en-US" b="1" dirty="0" smtClean="0"/>
            </a:br>
            <a:r>
              <a:rPr lang="en-US" sz="3600" b="1" dirty="0" smtClean="0">
                <a:solidFill>
                  <a:schemeClr val="accent6">
                    <a:lumMod val="75000"/>
                  </a:schemeClr>
                </a:solidFill>
              </a:rPr>
              <a:t>4 - NUTRITION</a:t>
            </a:r>
            <a:r>
              <a:rPr lang="en-US" sz="3600" b="1" dirty="0">
                <a:solidFill>
                  <a:schemeClr val="accent6">
                    <a:lumMod val="75000"/>
                  </a:schemeClr>
                </a:solidFill>
              </a:rPr>
              <a:t/>
            </a:r>
            <a:br>
              <a:rPr lang="en-US" sz="3600" b="1" dirty="0">
                <a:solidFill>
                  <a:schemeClr val="accent6">
                    <a:lumMod val="75000"/>
                  </a:schemeClr>
                </a:solidFill>
              </a:rPr>
            </a:br>
            <a:endParaRPr lang="ru-RU" sz="3600" dirty="0">
              <a:solidFill>
                <a:schemeClr val="accent6">
                  <a:lumMod val="75000"/>
                </a:schemeClr>
              </a:solidFill>
            </a:endParaRPr>
          </a:p>
        </p:txBody>
      </p:sp>
      <p:sp>
        <p:nvSpPr>
          <p:cNvPr id="3" name="Содержимое 2"/>
          <p:cNvSpPr>
            <a:spLocks noGrp="1"/>
          </p:cNvSpPr>
          <p:nvPr>
            <p:ph idx="1"/>
          </p:nvPr>
        </p:nvSpPr>
        <p:spPr>
          <a:xfrm>
            <a:off x="611560" y="1268760"/>
            <a:ext cx="8064896" cy="5040560"/>
          </a:xfrm>
        </p:spPr>
        <p:txBody>
          <a:bodyPr>
            <a:noAutofit/>
          </a:bodyPr>
          <a:lstStyle/>
          <a:p>
            <a:pPr marL="0" indent="355600" algn="just">
              <a:spcBef>
                <a:spcPts val="0"/>
              </a:spcBef>
              <a:buNone/>
            </a:pPr>
            <a:r>
              <a:rPr lang="en-US" sz="2200" dirty="0" smtClean="0"/>
              <a:t>Following </a:t>
            </a:r>
            <a:r>
              <a:rPr lang="en-US" sz="2200" dirty="0"/>
              <a:t>our definition of the term algae, most algal groups should </a:t>
            </a:r>
            <a:r>
              <a:rPr lang="en-US" sz="2200" dirty="0" smtClean="0"/>
              <a:t>be considered </a:t>
            </a:r>
            <a:r>
              <a:rPr lang="en-US" sz="2200" dirty="0"/>
              <a:t>photoautotrophs, that is, depending entirely on </a:t>
            </a:r>
            <a:r>
              <a:rPr lang="en-US" sz="2200" dirty="0" smtClean="0"/>
              <a:t>their photosynthetic </a:t>
            </a:r>
            <a:r>
              <a:rPr lang="en-US" sz="2200" dirty="0"/>
              <a:t>apparatus for their metabolic necessities, using sunlight </a:t>
            </a:r>
            <a:r>
              <a:rPr lang="en-US" sz="2200" dirty="0" smtClean="0"/>
              <a:t>as the </a:t>
            </a:r>
            <a:r>
              <a:rPr lang="en-US" sz="2200" dirty="0"/>
              <a:t>source of energy, and CO2 as the carbon source to </a:t>
            </a:r>
            <a:r>
              <a:rPr lang="en-US" sz="2200" dirty="0" smtClean="0"/>
              <a:t>produce carbohydrates </a:t>
            </a:r>
            <a:r>
              <a:rPr lang="en-US" sz="2200" dirty="0"/>
              <a:t>and adenosine triphosphate. </a:t>
            </a:r>
            <a:endParaRPr lang="en-US" sz="2200" dirty="0" smtClean="0"/>
          </a:p>
          <a:p>
            <a:pPr marL="0" indent="355600" algn="just">
              <a:spcBef>
                <a:spcPts val="0"/>
              </a:spcBef>
              <a:buNone/>
            </a:pPr>
            <a:endParaRPr lang="en-US" sz="900" dirty="0" smtClean="0"/>
          </a:p>
          <a:p>
            <a:pPr marL="0" indent="355600" algn="just">
              <a:spcBef>
                <a:spcPts val="0"/>
              </a:spcBef>
              <a:buNone/>
            </a:pPr>
            <a:r>
              <a:rPr lang="en-US" sz="2200" dirty="0" smtClean="0"/>
              <a:t>Most </a:t>
            </a:r>
            <a:r>
              <a:rPr lang="en-US" sz="2200" dirty="0"/>
              <a:t>algal divisions </a:t>
            </a:r>
            <a:r>
              <a:rPr lang="en-US" sz="2200" dirty="0" smtClean="0"/>
              <a:t>contain colorless </a:t>
            </a:r>
            <a:r>
              <a:rPr lang="en-US" sz="2200" dirty="0"/>
              <a:t>heterotrophic species that can obtain organic carbon from </a:t>
            </a:r>
            <a:r>
              <a:rPr lang="en-US" sz="2200" dirty="0" smtClean="0"/>
              <a:t>the external </a:t>
            </a:r>
            <a:r>
              <a:rPr lang="en-US" sz="2200" dirty="0"/>
              <a:t>environment, either by taking up dissolved </a:t>
            </a:r>
            <a:r>
              <a:rPr lang="en-US" sz="2200" dirty="0" smtClean="0"/>
              <a:t>substances (</a:t>
            </a:r>
            <a:r>
              <a:rPr lang="en-US" sz="2200" dirty="0" err="1"/>
              <a:t>osmotrophy</a:t>
            </a:r>
            <a:r>
              <a:rPr lang="en-US" sz="2200" dirty="0"/>
              <a:t>) or by engulfing bacteria and other cells such as </a:t>
            </a:r>
            <a:r>
              <a:rPr lang="en-US" sz="2200" dirty="0" smtClean="0"/>
              <a:t>particulate prey (</a:t>
            </a:r>
            <a:r>
              <a:rPr lang="en-US" sz="2200" dirty="0" err="1" smtClean="0"/>
              <a:t>phagotrophy</a:t>
            </a:r>
            <a:r>
              <a:rPr lang="en-US" sz="2200" dirty="0" smtClean="0"/>
              <a:t>). </a:t>
            </a:r>
            <a:endParaRPr lang="en-US" sz="2200" dirty="0" smtClean="0"/>
          </a:p>
          <a:p>
            <a:pPr marL="0" indent="355600" algn="just">
              <a:spcBef>
                <a:spcPts val="0"/>
              </a:spcBef>
              <a:buNone/>
            </a:pPr>
            <a:r>
              <a:rPr lang="en-US" sz="2200" dirty="0" smtClean="0"/>
              <a:t>There </a:t>
            </a:r>
            <a:r>
              <a:rPr lang="en-US" sz="2200" dirty="0" smtClean="0"/>
              <a:t>also exist some algae that cannot synthesize essential </a:t>
            </a:r>
            <a:r>
              <a:rPr lang="en-US" sz="2200" dirty="0"/>
              <a:t>components such as the vitamins of the B</a:t>
            </a:r>
            <a:r>
              <a:rPr lang="en-US" sz="2000" dirty="0"/>
              <a:t>12</a:t>
            </a:r>
            <a:r>
              <a:rPr lang="en-US" sz="2200" dirty="0"/>
              <a:t> complex, or </a:t>
            </a:r>
            <a:r>
              <a:rPr lang="en-US" sz="2200" dirty="0" smtClean="0"/>
              <a:t>fatty acids</a:t>
            </a:r>
            <a:r>
              <a:rPr lang="en-US" sz="2200" dirty="0"/>
              <a:t>, and have to import them; these algae are defined auxotrophic</a:t>
            </a:r>
            <a:r>
              <a:rPr lang="en-US" sz="2200" dirty="0" smtClean="0"/>
              <a:t>. </a:t>
            </a:r>
            <a:endParaRPr lang="ru-RU"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268760"/>
            <a:ext cx="8229600" cy="4525963"/>
          </a:xfrm>
        </p:spPr>
        <p:txBody>
          <a:bodyPr>
            <a:normAutofit fontScale="70000" lnSpcReduction="20000"/>
          </a:bodyPr>
          <a:lstStyle/>
          <a:p>
            <a:pPr marL="0" indent="355600" algn="just">
              <a:buNone/>
            </a:pPr>
            <a:r>
              <a:rPr lang="en-US" dirty="0"/>
              <a:t>1. </a:t>
            </a:r>
            <a:r>
              <a:rPr lang="en-US" b="1" dirty="0"/>
              <a:t>Obligate heterotrophic </a:t>
            </a:r>
            <a:r>
              <a:rPr lang="en-US" dirty="0"/>
              <a:t>algae: they are primarily heterotrophic, but are capable of sustaining themselves by </a:t>
            </a:r>
            <a:r>
              <a:rPr lang="en-US" dirty="0" err="1"/>
              <a:t>phototropy</a:t>
            </a:r>
            <a:r>
              <a:rPr lang="en-US" dirty="0"/>
              <a:t> when prey </a:t>
            </a:r>
            <a:r>
              <a:rPr lang="en-US" dirty="0" smtClean="0"/>
              <a:t>concentrations limit </a:t>
            </a:r>
            <a:r>
              <a:rPr lang="en-US" dirty="0"/>
              <a:t>heterotrophic growth (e.g., </a:t>
            </a:r>
            <a:r>
              <a:rPr lang="en-US" i="1" dirty="0" err="1"/>
              <a:t>Gymnodium</a:t>
            </a:r>
            <a:r>
              <a:rPr lang="en-US" i="1" dirty="0"/>
              <a:t> </a:t>
            </a:r>
            <a:r>
              <a:rPr lang="en-US" i="1" dirty="0" err="1"/>
              <a:t>gracilentum</a:t>
            </a:r>
            <a:r>
              <a:rPr lang="en-US" i="1" dirty="0"/>
              <a:t>, </a:t>
            </a:r>
            <a:r>
              <a:rPr lang="en-US" i="1" dirty="0" err="1"/>
              <a:t>Myzozoa</a:t>
            </a:r>
            <a:r>
              <a:rPr lang="en-US" dirty="0"/>
              <a:t>);</a:t>
            </a:r>
            <a:endParaRPr lang="ru-RU" dirty="0"/>
          </a:p>
          <a:p>
            <a:pPr marL="0" indent="355600" algn="just">
              <a:buNone/>
            </a:pPr>
            <a:r>
              <a:rPr lang="en-US" dirty="0"/>
              <a:t>2. </a:t>
            </a:r>
            <a:r>
              <a:rPr lang="en-US" b="1" dirty="0"/>
              <a:t>Obligate phototrophic </a:t>
            </a:r>
            <a:r>
              <a:rPr lang="en-US" dirty="0"/>
              <a:t>algae: their primary mode of nutrition is </a:t>
            </a:r>
            <a:r>
              <a:rPr lang="en-US" dirty="0" err="1"/>
              <a:t>phototrophy</a:t>
            </a:r>
            <a:r>
              <a:rPr lang="en-US" dirty="0"/>
              <a:t>, but they can supplement growth by </a:t>
            </a:r>
            <a:r>
              <a:rPr lang="en-US" dirty="0" err="1"/>
              <a:t>phagotrophy</a:t>
            </a:r>
            <a:r>
              <a:rPr lang="en-US" dirty="0"/>
              <a:t> and/or </a:t>
            </a:r>
            <a:r>
              <a:rPr lang="en-US" dirty="0" err="1"/>
              <a:t>osmotrophy</a:t>
            </a:r>
            <a:r>
              <a:rPr lang="en-US" dirty="0"/>
              <a:t> when light is limiting (e.g., </a:t>
            </a:r>
            <a:r>
              <a:rPr lang="en-US" i="1" dirty="0" err="1"/>
              <a:t>Dinobryon</a:t>
            </a:r>
            <a:r>
              <a:rPr lang="en-US" i="1" dirty="0"/>
              <a:t> </a:t>
            </a:r>
            <a:r>
              <a:rPr lang="en-US" i="1" dirty="0" err="1"/>
              <a:t>divergens</a:t>
            </a:r>
            <a:r>
              <a:rPr lang="en-US" i="1" dirty="0"/>
              <a:t>, </a:t>
            </a:r>
            <a:r>
              <a:rPr lang="en-US" i="1" dirty="0" err="1"/>
              <a:t>Ochrophyta</a:t>
            </a:r>
            <a:r>
              <a:rPr lang="en-US" dirty="0"/>
              <a:t>);</a:t>
            </a:r>
            <a:endParaRPr lang="ru-RU" dirty="0"/>
          </a:p>
          <a:p>
            <a:pPr marL="0" indent="355600" algn="just">
              <a:buNone/>
            </a:pPr>
            <a:r>
              <a:rPr lang="en-US" dirty="0"/>
              <a:t>3. </a:t>
            </a:r>
            <a:r>
              <a:rPr lang="en-US" b="1" dirty="0"/>
              <a:t>Facultative </a:t>
            </a:r>
            <a:r>
              <a:rPr lang="en-US" b="1" dirty="0" err="1"/>
              <a:t>mixotrophic</a:t>
            </a:r>
            <a:r>
              <a:rPr lang="en-US" b="1" dirty="0"/>
              <a:t> </a:t>
            </a:r>
            <a:r>
              <a:rPr lang="en-US" dirty="0"/>
              <a:t>algae: they can grow equally well as photoautotrophs and as heterotrophs (e.g., </a:t>
            </a:r>
            <a:r>
              <a:rPr lang="en-US" i="1" dirty="0" err="1"/>
              <a:t>Fragilidium</a:t>
            </a:r>
            <a:r>
              <a:rPr lang="en-US" i="1" dirty="0"/>
              <a:t> </a:t>
            </a:r>
            <a:r>
              <a:rPr lang="en-US" i="1" dirty="0" err="1"/>
              <a:t>subglobosum</a:t>
            </a:r>
            <a:r>
              <a:rPr lang="en-US" i="1" dirty="0" smtClean="0"/>
              <a:t>, </a:t>
            </a:r>
            <a:r>
              <a:rPr lang="en-US" i="1" dirty="0" err="1" smtClean="0"/>
              <a:t>Myzozoa</a:t>
            </a:r>
            <a:r>
              <a:rPr lang="en-US" dirty="0"/>
              <a:t>);</a:t>
            </a:r>
            <a:endParaRPr lang="ru-RU" dirty="0"/>
          </a:p>
          <a:p>
            <a:pPr marL="0" indent="355600" algn="just">
              <a:buNone/>
            </a:pPr>
            <a:r>
              <a:rPr lang="en-US" dirty="0"/>
              <a:t>4. </a:t>
            </a:r>
            <a:r>
              <a:rPr lang="en-US" b="1" dirty="0"/>
              <a:t>Obligate </a:t>
            </a:r>
            <a:r>
              <a:rPr lang="en-US" b="1" dirty="0" err="1"/>
              <a:t>mixotrophic</a:t>
            </a:r>
            <a:r>
              <a:rPr lang="en-US" b="1" dirty="0"/>
              <a:t> </a:t>
            </a:r>
            <a:r>
              <a:rPr lang="en-US" dirty="0"/>
              <a:t>algae: their primary mode of nutrition is </a:t>
            </a:r>
            <a:r>
              <a:rPr lang="en-US" dirty="0" err="1"/>
              <a:t>phototrophy</a:t>
            </a:r>
            <a:r>
              <a:rPr lang="en-US" dirty="0"/>
              <a:t>, but </a:t>
            </a:r>
            <a:r>
              <a:rPr lang="en-US" dirty="0" err="1"/>
              <a:t>phagotrophy</a:t>
            </a:r>
            <a:r>
              <a:rPr lang="en-US" dirty="0"/>
              <a:t> and/or </a:t>
            </a:r>
            <a:r>
              <a:rPr lang="en-US" dirty="0" err="1"/>
              <a:t>osmotrophy</a:t>
            </a:r>
            <a:r>
              <a:rPr lang="en-US" dirty="0"/>
              <a:t> provide substances essential for growth (in this group, we can include </a:t>
            </a:r>
            <a:r>
              <a:rPr lang="en-US" dirty="0" err="1"/>
              <a:t>photoautoxotrophic</a:t>
            </a:r>
            <a:r>
              <a:rPr lang="en-US" dirty="0"/>
              <a:t> algae) (e.g., </a:t>
            </a:r>
            <a:r>
              <a:rPr lang="en-US" i="1" dirty="0"/>
              <a:t>Euglena </a:t>
            </a:r>
            <a:r>
              <a:rPr lang="en-US" i="1" dirty="0" err="1"/>
              <a:t>gracilis</a:t>
            </a:r>
            <a:r>
              <a:rPr lang="en-US" i="1" dirty="0"/>
              <a:t>, </a:t>
            </a:r>
            <a:r>
              <a:rPr lang="en-US" i="1" dirty="0" err="1"/>
              <a:t>Euglenozoa</a:t>
            </a:r>
            <a:r>
              <a:rPr lang="en-US" dirty="0"/>
              <a:t>).</a:t>
            </a:r>
            <a:endParaRPr lang="ru-RU" dirty="0"/>
          </a:p>
          <a:p>
            <a:endParaRPr lang="ru-RU" dirty="0"/>
          </a:p>
        </p:txBody>
      </p:sp>
      <p:sp>
        <p:nvSpPr>
          <p:cNvPr id="4" name="Прямоугольник 3"/>
          <p:cNvSpPr/>
          <p:nvPr/>
        </p:nvSpPr>
        <p:spPr>
          <a:xfrm>
            <a:off x="755576" y="404664"/>
            <a:ext cx="7992888" cy="769441"/>
          </a:xfrm>
          <a:prstGeom prst="rect">
            <a:avLst/>
          </a:prstGeom>
        </p:spPr>
        <p:txBody>
          <a:bodyPr wrap="square">
            <a:spAutoFit/>
          </a:bodyPr>
          <a:lstStyle/>
          <a:p>
            <a:r>
              <a:rPr lang="en-US" sz="2200" dirty="0" smtClean="0"/>
              <a:t>On the basis of their nutritional strategies, we can classify algae into </a:t>
            </a:r>
            <a:r>
              <a:rPr lang="en-US" sz="2200" b="1" dirty="0" smtClean="0"/>
              <a:t>four groups</a:t>
            </a:r>
            <a:r>
              <a:rPr lang="en-US" sz="2200" dirty="0" smtClean="0"/>
              <a:t>:</a:t>
            </a:r>
            <a:endParaRPr lang="ru-RU" sz="2200" dirty="0"/>
          </a:p>
        </p:txBody>
      </p:sp>
    </p:spTree>
    <p:extLst>
      <p:ext uri="{BB962C8B-B14F-4D97-AF65-F5344CB8AC3E}">
        <p14:creationId xmlns:p14="http://schemas.microsoft.com/office/powerpoint/2010/main" xmlns="" val="333417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418058"/>
          </a:xfrm>
        </p:spPr>
        <p:txBody>
          <a:bodyPr>
            <a:normAutofit fontScale="90000"/>
          </a:bodyPr>
          <a:lstStyle/>
          <a:p>
            <a:r>
              <a:rPr lang="en-US" sz="3200" b="1" dirty="0" smtClean="0">
                <a:solidFill>
                  <a:schemeClr val="accent6">
                    <a:lumMod val="75000"/>
                  </a:schemeClr>
                </a:solidFill>
              </a:rPr>
              <a:t/>
            </a:r>
            <a:br>
              <a:rPr lang="en-US" sz="3200" b="1" dirty="0" smtClean="0">
                <a:solidFill>
                  <a:schemeClr val="accent6">
                    <a:lumMod val="75000"/>
                  </a:schemeClr>
                </a:solidFill>
              </a:rPr>
            </a:br>
            <a:r>
              <a:rPr lang="en-US" sz="3200" b="1" dirty="0" smtClean="0">
                <a:solidFill>
                  <a:schemeClr val="accent6">
                    <a:lumMod val="75000"/>
                  </a:schemeClr>
                </a:solidFill>
              </a:rPr>
              <a:t>5 - REPRODUCTION</a:t>
            </a:r>
            <a:r>
              <a:rPr lang="en-US" sz="3200" b="1" dirty="0">
                <a:solidFill>
                  <a:schemeClr val="accent6">
                    <a:lumMod val="75000"/>
                  </a:schemeClr>
                </a:solidFill>
              </a:rPr>
              <a:t/>
            </a:r>
            <a:br>
              <a:rPr lang="en-US" sz="3200" b="1" dirty="0">
                <a:solidFill>
                  <a:schemeClr val="accent6">
                    <a:lumMod val="75000"/>
                  </a:schemeClr>
                </a:solidFill>
              </a:rPr>
            </a:br>
            <a:endParaRPr lang="ru-RU" sz="3200" dirty="0">
              <a:solidFill>
                <a:schemeClr val="accent6">
                  <a:lumMod val="75000"/>
                </a:schemeClr>
              </a:solidFill>
            </a:endParaRPr>
          </a:p>
        </p:txBody>
      </p:sp>
      <p:sp>
        <p:nvSpPr>
          <p:cNvPr id="3" name="Объект 2"/>
          <p:cNvSpPr>
            <a:spLocks noGrp="1"/>
          </p:cNvSpPr>
          <p:nvPr>
            <p:ph idx="1"/>
          </p:nvPr>
        </p:nvSpPr>
        <p:spPr>
          <a:xfrm>
            <a:off x="471435" y="692697"/>
            <a:ext cx="8229600" cy="2304256"/>
          </a:xfrm>
        </p:spPr>
        <p:txBody>
          <a:bodyPr>
            <a:noAutofit/>
          </a:bodyPr>
          <a:lstStyle/>
          <a:p>
            <a:pPr marL="0" indent="0" algn="just">
              <a:buNone/>
            </a:pPr>
            <a:r>
              <a:rPr lang="en-US" sz="2400" b="1" dirty="0" smtClean="0"/>
              <a:t>1- Vegetative </a:t>
            </a:r>
            <a:r>
              <a:rPr lang="en-US" sz="2400" b="1" dirty="0"/>
              <a:t>and Asexual </a:t>
            </a:r>
            <a:r>
              <a:rPr lang="en-US" sz="2400" b="1" dirty="0" smtClean="0"/>
              <a:t>Reproduction</a:t>
            </a:r>
          </a:p>
          <a:p>
            <a:pPr marL="355600" indent="0" algn="just">
              <a:buNone/>
            </a:pPr>
            <a:r>
              <a:rPr lang="en-US" sz="2200" dirty="0" smtClean="0"/>
              <a:t>A- Binary </a:t>
            </a:r>
            <a:r>
              <a:rPr lang="en-US" sz="2200" dirty="0"/>
              <a:t>Fission or Cellular </a:t>
            </a:r>
            <a:r>
              <a:rPr lang="en-US" sz="2200" dirty="0" smtClean="0"/>
              <a:t>Bisection</a:t>
            </a:r>
          </a:p>
          <a:p>
            <a:pPr marL="0" indent="355600" algn="just">
              <a:spcBef>
                <a:spcPts val="0"/>
              </a:spcBef>
              <a:buNone/>
            </a:pPr>
            <a:endParaRPr lang="en-US" sz="900" dirty="0" smtClean="0"/>
          </a:p>
          <a:p>
            <a:pPr marL="0" indent="355600" algn="just">
              <a:spcBef>
                <a:spcPts val="0"/>
              </a:spcBef>
              <a:buNone/>
            </a:pPr>
            <a:r>
              <a:rPr lang="en-US" sz="2200" dirty="0" smtClean="0"/>
              <a:t>Asexual </a:t>
            </a:r>
            <a:r>
              <a:rPr lang="en-US" sz="2200" dirty="0"/>
              <a:t>reproduction is the production of progeny without the union of cells or nuclear material. Many small algae reproduce asexually by ordinary cell division or by fragmentation, whereas larger algae reproduce by spores. </a:t>
            </a:r>
          </a:p>
        </p:txBody>
      </p:sp>
      <p:sp>
        <p:nvSpPr>
          <p:cNvPr id="5" name="Прямоугольник 4"/>
          <p:cNvSpPr/>
          <p:nvPr/>
        </p:nvSpPr>
        <p:spPr>
          <a:xfrm>
            <a:off x="471435" y="2967335"/>
            <a:ext cx="8250769" cy="3816429"/>
          </a:xfrm>
          <a:prstGeom prst="rect">
            <a:avLst/>
          </a:prstGeom>
        </p:spPr>
        <p:txBody>
          <a:bodyPr wrap="square">
            <a:spAutoFit/>
          </a:bodyPr>
          <a:lstStyle/>
          <a:p>
            <a:pPr indent="355600" algn="just"/>
            <a:r>
              <a:rPr lang="en-US" sz="2200" b="1" dirty="0">
                <a:solidFill>
                  <a:schemeClr val="accent6">
                    <a:lumMod val="75000"/>
                  </a:schemeClr>
                </a:solidFill>
              </a:rPr>
              <a:t>Zoospores </a:t>
            </a:r>
            <a:r>
              <a:rPr lang="en-US" sz="2200" dirty="0"/>
              <a:t> are flagellate,  motile spores that may be produced within a </a:t>
            </a:r>
            <a:r>
              <a:rPr lang="en-US" sz="2200" dirty="0" smtClean="0"/>
              <a:t>parental vegetative </a:t>
            </a:r>
            <a:r>
              <a:rPr lang="en-US" sz="2200" dirty="0"/>
              <a:t>cell as in </a:t>
            </a:r>
            <a:r>
              <a:rPr lang="en-US" sz="2200" i="1" dirty="0" err="1"/>
              <a:t>Chlamydomonas</a:t>
            </a:r>
            <a:r>
              <a:rPr lang="en-US" sz="2200" dirty="0"/>
              <a:t>  (</a:t>
            </a:r>
            <a:r>
              <a:rPr lang="en-US" sz="2200" dirty="0" err="1"/>
              <a:t>Chlorophyta</a:t>
            </a:r>
            <a:r>
              <a:rPr lang="en-US" sz="2200" dirty="0" smtClean="0"/>
              <a:t>).</a:t>
            </a:r>
          </a:p>
          <a:p>
            <a:pPr indent="355600" algn="just"/>
            <a:r>
              <a:rPr lang="en-US" sz="2200" b="1" dirty="0" err="1">
                <a:solidFill>
                  <a:schemeClr val="accent6">
                    <a:lumMod val="75000"/>
                  </a:schemeClr>
                </a:solidFill>
              </a:rPr>
              <a:t>Aplanospores</a:t>
            </a:r>
            <a:r>
              <a:rPr lang="en-US" sz="2200" dirty="0"/>
              <a:t>   are  </a:t>
            </a:r>
            <a:r>
              <a:rPr lang="en-US" sz="2200" dirty="0" err="1"/>
              <a:t>aflagellate</a:t>
            </a:r>
            <a:r>
              <a:rPr lang="en-US" sz="2200" dirty="0"/>
              <a:t>  spores.  Their  formation  is  similar  to zoospore formation except the spores do not have flagella but have the potential to make </a:t>
            </a:r>
            <a:r>
              <a:rPr lang="en-US" sz="2200" dirty="0" smtClean="0"/>
              <a:t>them.</a:t>
            </a:r>
          </a:p>
          <a:p>
            <a:pPr indent="355600" algn="just"/>
            <a:r>
              <a:rPr lang="en-US" sz="2200" b="1" dirty="0" err="1" smtClean="0">
                <a:solidFill>
                  <a:schemeClr val="accent6">
                    <a:lumMod val="75000"/>
                  </a:schemeClr>
                </a:solidFill>
              </a:rPr>
              <a:t>Autospores</a:t>
            </a:r>
            <a:r>
              <a:rPr lang="en-US" sz="2200" b="1" dirty="0" smtClean="0">
                <a:solidFill>
                  <a:schemeClr val="accent6">
                    <a:lumMod val="75000"/>
                  </a:schemeClr>
                </a:solidFill>
              </a:rPr>
              <a:t> </a:t>
            </a:r>
            <a:r>
              <a:rPr lang="en-US" sz="2200" dirty="0" smtClean="0"/>
              <a:t> </a:t>
            </a:r>
            <a:r>
              <a:rPr lang="en-US" sz="2200" dirty="0"/>
              <a:t>are  spores  which  do  not  have  the ability  to make  flagella  i.e.  </a:t>
            </a:r>
            <a:r>
              <a:rPr lang="en-US" sz="2200" dirty="0" err="1"/>
              <a:t>aflagellate</a:t>
            </a:r>
            <a:r>
              <a:rPr lang="en-US" sz="2200" dirty="0"/>
              <a:t>  spores.  Examples  of  </a:t>
            </a:r>
            <a:r>
              <a:rPr lang="en-US" sz="2200" dirty="0" err="1"/>
              <a:t>autospore</a:t>
            </a:r>
            <a:r>
              <a:rPr lang="en-US" sz="2200" dirty="0"/>
              <a:t>  </a:t>
            </a:r>
            <a:r>
              <a:rPr lang="en-US" sz="2200" dirty="0" smtClean="0"/>
              <a:t>forming genera  </a:t>
            </a:r>
            <a:r>
              <a:rPr lang="en-US" sz="2200" dirty="0"/>
              <a:t>are </a:t>
            </a:r>
            <a:r>
              <a:rPr lang="en-US" sz="2200" i="1" dirty="0" err="1"/>
              <a:t>Nannochloropsis</a:t>
            </a:r>
            <a:r>
              <a:rPr lang="en-US" sz="2200" i="1" dirty="0"/>
              <a:t> </a:t>
            </a:r>
            <a:r>
              <a:rPr lang="en-US" sz="2200" dirty="0"/>
              <a:t>  (</a:t>
            </a:r>
            <a:r>
              <a:rPr lang="en-US" sz="2200" dirty="0" err="1"/>
              <a:t>Heterokontophyta</a:t>
            </a:r>
            <a:r>
              <a:rPr lang="en-US" sz="2200" dirty="0"/>
              <a:t>)  and </a:t>
            </a:r>
            <a:r>
              <a:rPr lang="en-US" sz="2200" i="1" dirty="0"/>
              <a:t>Chlorella</a:t>
            </a:r>
            <a:r>
              <a:rPr lang="en-US" sz="2200" dirty="0"/>
              <a:t>   (</a:t>
            </a:r>
            <a:r>
              <a:rPr lang="en-US" sz="2200" dirty="0" err="1"/>
              <a:t>Chlorophyta</a:t>
            </a:r>
            <a:r>
              <a:rPr lang="en-US" sz="2200" dirty="0" smtClean="0"/>
              <a:t>).</a:t>
            </a:r>
          </a:p>
          <a:p>
            <a:pPr indent="355600" algn="just"/>
            <a:r>
              <a:rPr lang="en-US" sz="2200" dirty="0" smtClean="0"/>
              <a:t>Spores  </a:t>
            </a:r>
            <a:r>
              <a:rPr lang="en-US" sz="2200" dirty="0"/>
              <a:t>may  be  produced  within  ordinary  vegetative  cells  or  within  specialized cells or structures called </a:t>
            </a:r>
            <a:r>
              <a:rPr lang="en-US" sz="2200" dirty="0" smtClean="0"/>
              <a:t>sporangia</a:t>
            </a:r>
            <a:r>
              <a:rPr lang="en-US" sz="2200" dirty="0" smtClean="0"/>
              <a:t>.</a:t>
            </a:r>
            <a:endParaRPr lang="en-US" sz="2200" dirty="0"/>
          </a:p>
        </p:txBody>
      </p:sp>
    </p:spTree>
    <p:extLst>
      <p:ext uri="{BB962C8B-B14F-4D97-AF65-F5344CB8AC3E}">
        <p14:creationId xmlns:p14="http://schemas.microsoft.com/office/powerpoint/2010/main" xmlns="" val="285374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700808"/>
            <a:ext cx="8229600" cy="3960439"/>
          </a:xfrm>
        </p:spPr>
        <p:txBody>
          <a:bodyPr>
            <a:normAutofit fontScale="92500"/>
          </a:bodyPr>
          <a:lstStyle/>
          <a:p>
            <a:pPr marL="0" indent="357188" algn="just">
              <a:buNone/>
            </a:pPr>
            <a:r>
              <a:rPr lang="en-US" dirty="0" smtClean="0"/>
              <a:t> </a:t>
            </a:r>
            <a:r>
              <a:rPr lang="en-US" sz="2600" dirty="0" smtClean="0"/>
              <a:t>Plants are extremely complex and diverse, and there are millions of different plant </a:t>
            </a:r>
            <a:r>
              <a:rPr lang="en-US" sz="2600" dirty="0" smtClean="0"/>
              <a:t>species — </a:t>
            </a:r>
            <a:r>
              <a:rPr lang="en-US" sz="2600" dirty="0" smtClean="0"/>
              <a:t>some that haven’t even been fully discovered and studied yet! In order to continue the study and organization of plants, botanists (scientists who study plants) must find a way to categorize the many different </a:t>
            </a:r>
            <a:r>
              <a:rPr lang="en-US" sz="2600" dirty="0" smtClean="0"/>
              <a:t>species</a:t>
            </a:r>
          </a:p>
          <a:p>
            <a:pPr marL="0" indent="357188" algn="just">
              <a:buNone/>
            </a:pPr>
            <a:r>
              <a:rPr lang="en-US" sz="2600" dirty="0" smtClean="0"/>
              <a:t>While </a:t>
            </a:r>
            <a:r>
              <a:rPr lang="en-US" sz="2600" dirty="0" smtClean="0"/>
              <a:t>all plants are made up of similar parts that are essential in maintaining their survival (i.e. having roots, stem, leaves, etc.), they often look different. These differences in characteristics are used to group plants into species, which provides a way of classifying and therefore organizing plants.</a:t>
            </a:r>
            <a:endParaRPr lang="ru-RU" sz="2600" dirty="0"/>
          </a:p>
        </p:txBody>
      </p:sp>
      <p:sp>
        <p:nvSpPr>
          <p:cNvPr id="5" name="Прямоугольник 4"/>
          <p:cNvSpPr/>
          <p:nvPr/>
        </p:nvSpPr>
        <p:spPr>
          <a:xfrm>
            <a:off x="2699792" y="1124744"/>
            <a:ext cx="4032448" cy="523220"/>
          </a:xfrm>
          <a:prstGeom prst="rect">
            <a:avLst/>
          </a:prstGeom>
        </p:spPr>
        <p:txBody>
          <a:bodyPr wrap="square">
            <a:spAutoFit/>
          </a:bodyPr>
          <a:lstStyle/>
          <a:p>
            <a:pPr algn="ctr"/>
            <a:r>
              <a:rPr lang="en-US" sz="2800" b="1" dirty="0" smtClean="0"/>
              <a:t>Plant Classification</a:t>
            </a:r>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418058"/>
          </a:xfrm>
        </p:spPr>
        <p:txBody>
          <a:bodyPr>
            <a:normAutofit fontScale="90000"/>
          </a:bodyPr>
          <a:lstStyle/>
          <a:p>
            <a:r>
              <a:rPr lang="en-US" sz="3600" b="1" dirty="0" smtClean="0">
                <a:solidFill>
                  <a:schemeClr val="accent6">
                    <a:lumMod val="75000"/>
                  </a:schemeClr>
                </a:solidFill>
              </a:rPr>
              <a:t/>
            </a:r>
            <a:br>
              <a:rPr lang="en-US" sz="3600" b="1" dirty="0" smtClean="0">
                <a:solidFill>
                  <a:schemeClr val="accent6">
                    <a:lumMod val="75000"/>
                  </a:schemeClr>
                </a:solidFill>
              </a:rPr>
            </a:br>
            <a:r>
              <a:rPr lang="en-US" sz="3600" b="1" dirty="0" smtClean="0">
                <a:solidFill>
                  <a:schemeClr val="accent6">
                    <a:lumMod val="75000"/>
                  </a:schemeClr>
                </a:solidFill>
              </a:rPr>
              <a:t>3</a:t>
            </a:r>
            <a:r>
              <a:rPr lang="en-US" sz="3600" b="1" dirty="0">
                <a:solidFill>
                  <a:schemeClr val="accent6">
                    <a:lumMod val="75000"/>
                  </a:schemeClr>
                </a:solidFill>
              </a:rPr>
              <a:t>. Sexual Reproduction:</a:t>
            </a:r>
            <a:br>
              <a:rPr lang="en-US" sz="3600" b="1" dirty="0">
                <a:solidFill>
                  <a:schemeClr val="accent6">
                    <a:lumMod val="75000"/>
                  </a:schemeClr>
                </a:solidFill>
              </a:rPr>
            </a:br>
            <a:endParaRPr lang="ru-RU" sz="3600" dirty="0">
              <a:solidFill>
                <a:schemeClr val="accent6">
                  <a:lumMod val="75000"/>
                </a:schemeClr>
              </a:solidFill>
            </a:endParaRPr>
          </a:p>
        </p:txBody>
      </p:sp>
      <p:sp>
        <p:nvSpPr>
          <p:cNvPr id="3" name="Объект 2"/>
          <p:cNvSpPr>
            <a:spLocks noGrp="1"/>
          </p:cNvSpPr>
          <p:nvPr>
            <p:ph idx="1"/>
          </p:nvPr>
        </p:nvSpPr>
        <p:spPr>
          <a:xfrm>
            <a:off x="395536" y="908720"/>
            <a:ext cx="8301608" cy="1310134"/>
          </a:xfrm>
        </p:spPr>
        <p:txBody>
          <a:bodyPr>
            <a:noAutofit/>
          </a:bodyPr>
          <a:lstStyle/>
          <a:p>
            <a:pPr marL="0" indent="355600" algn="just">
              <a:spcBef>
                <a:spcPts val="0"/>
              </a:spcBef>
              <a:buNone/>
            </a:pPr>
            <a:r>
              <a:rPr lang="en-US" sz="2000" dirty="0"/>
              <a:t>All algae except the members of the class </a:t>
            </a:r>
            <a:r>
              <a:rPr lang="en-US" sz="2000" dirty="0" err="1"/>
              <a:t>Cyanophyceae</a:t>
            </a:r>
            <a:r>
              <a:rPr lang="en-US" sz="2000" dirty="0"/>
              <a:t> reproduce sexually. During sexual reproduction gametes fuse to form zygote (Fig. 3.18). The new genetic set up can develop by the fusion of gametes coming from the different parents. </a:t>
            </a:r>
            <a:endParaRPr lang="ru-RU" sz="2000" dirty="0"/>
          </a:p>
        </p:txBody>
      </p:sp>
      <p:sp>
        <p:nvSpPr>
          <p:cNvPr id="4" name="Прямоугольник 3"/>
          <p:cNvSpPr/>
          <p:nvPr/>
        </p:nvSpPr>
        <p:spPr>
          <a:xfrm>
            <a:off x="251520" y="2132856"/>
            <a:ext cx="8445624" cy="707886"/>
          </a:xfrm>
          <a:prstGeom prst="rect">
            <a:avLst/>
          </a:prstGeom>
        </p:spPr>
        <p:txBody>
          <a:bodyPr wrap="square">
            <a:spAutoFit/>
          </a:bodyPr>
          <a:lstStyle/>
          <a:p>
            <a:pPr indent="355600" algn="just"/>
            <a:r>
              <a:rPr lang="en-US" sz="2000" dirty="0"/>
              <a:t>Depending on the structure, </a:t>
            </a:r>
            <a:r>
              <a:rPr lang="en-US" sz="2000" dirty="0" smtClean="0"/>
              <a:t>physiological </a:t>
            </a:r>
            <a:r>
              <a:rPr lang="en-US" sz="2000" dirty="0" err="1"/>
              <a:t>behaviour</a:t>
            </a:r>
            <a:r>
              <a:rPr lang="en-US" sz="2000" dirty="0"/>
              <a:t> and complexity of sex organs, sexual reproductions are of the following </a:t>
            </a:r>
            <a:r>
              <a:rPr lang="en-US" sz="2000" b="1" dirty="0"/>
              <a:t>five types</a:t>
            </a:r>
            <a:r>
              <a:rPr lang="en-US" sz="2000" dirty="0"/>
              <a:t>: </a:t>
            </a:r>
            <a:endParaRPr lang="ru-RU" sz="2000" dirty="0"/>
          </a:p>
        </p:txBody>
      </p:sp>
      <p:sp>
        <p:nvSpPr>
          <p:cNvPr id="5" name="Прямоугольник 4"/>
          <p:cNvSpPr/>
          <p:nvPr/>
        </p:nvSpPr>
        <p:spPr>
          <a:xfrm>
            <a:off x="107503" y="2852936"/>
            <a:ext cx="9036497" cy="5016758"/>
          </a:xfrm>
          <a:prstGeom prst="rect">
            <a:avLst/>
          </a:prstGeom>
        </p:spPr>
        <p:txBody>
          <a:bodyPr wrap="square">
            <a:spAutoFit/>
          </a:bodyPr>
          <a:lstStyle/>
          <a:p>
            <a:pPr indent="355600"/>
            <a:r>
              <a:rPr lang="en-US" sz="2000" b="1" dirty="0">
                <a:solidFill>
                  <a:schemeClr val="accent6">
                    <a:lumMod val="75000"/>
                  </a:schemeClr>
                </a:solidFill>
              </a:rPr>
              <a:t>Autogamy</a:t>
            </a:r>
            <a:r>
              <a:rPr lang="en-US" sz="2000" b="1" dirty="0" smtClean="0">
                <a:solidFill>
                  <a:schemeClr val="accent6">
                    <a:lumMod val="75000"/>
                  </a:schemeClr>
                </a:solidFill>
              </a:rPr>
              <a:t>: </a:t>
            </a:r>
            <a:r>
              <a:rPr lang="en-US" sz="2000" dirty="0" smtClean="0"/>
              <a:t>In </a:t>
            </a:r>
            <a:r>
              <a:rPr lang="en-US" sz="2000" dirty="0"/>
              <a:t>this process the fusing gametes are developed from the same mother cell and after fusion they form zygote. For the above, plant developed through autogamy does not show the introduction of any new characteristic, e.g., Diatom (</a:t>
            </a:r>
            <a:r>
              <a:rPr lang="en-US" sz="2000" i="1" dirty="0"/>
              <a:t>Amphora </a:t>
            </a:r>
            <a:r>
              <a:rPr lang="en-US" sz="2000" i="1" dirty="0" err="1"/>
              <a:t>normani</a:t>
            </a:r>
            <a:r>
              <a:rPr lang="en-US" sz="2000" dirty="0"/>
              <a:t>). </a:t>
            </a:r>
            <a:endParaRPr lang="en-US" sz="2000" dirty="0" smtClean="0"/>
          </a:p>
          <a:p>
            <a:pPr indent="355600"/>
            <a:r>
              <a:rPr lang="en-US" sz="2000" b="1" dirty="0" err="1">
                <a:solidFill>
                  <a:schemeClr val="accent6">
                    <a:lumMod val="75000"/>
                  </a:schemeClr>
                </a:solidFill>
              </a:rPr>
              <a:t>Hologamy</a:t>
            </a:r>
            <a:r>
              <a:rPr lang="en-US" sz="2000" b="1" dirty="0">
                <a:solidFill>
                  <a:schemeClr val="accent6">
                    <a:lumMod val="75000"/>
                  </a:schemeClr>
                </a:solidFill>
              </a:rPr>
              <a:t>: </a:t>
            </a:r>
            <a:r>
              <a:rPr lang="en-US" sz="2000" dirty="0" smtClean="0"/>
              <a:t>In </a:t>
            </a:r>
            <a:r>
              <a:rPr lang="en-US" sz="2000" dirty="0"/>
              <a:t>some unicellular member the vegetative cells of different strains (+ and -) behave as gametes and after fusion they form zygote. It is an ineffi­cient process considering the point of multiplication, but new genetic combi­nations are developed by this process, e.g., </a:t>
            </a:r>
            <a:r>
              <a:rPr lang="en-US" sz="2000" i="1" dirty="0" err="1"/>
              <a:t>Chlamydomonas</a:t>
            </a:r>
            <a:r>
              <a:rPr lang="en-US" sz="2000" dirty="0"/>
              <a:t>. </a:t>
            </a:r>
            <a:endParaRPr lang="en-US" sz="2000" dirty="0" smtClean="0"/>
          </a:p>
          <a:p>
            <a:pPr indent="355600"/>
            <a:r>
              <a:rPr lang="en-US" sz="2000" b="1" dirty="0">
                <a:solidFill>
                  <a:schemeClr val="accent6">
                    <a:lumMod val="75000"/>
                  </a:schemeClr>
                </a:solidFill>
              </a:rPr>
              <a:t>Isogamy:</a:t>
            </a:r>
            <a:r>
              <a:rPr lang="en-US" sz="2000" dirty="0"/>
              <a:t> </a:t>
            </a:r>
            <a:r>
              <a:rPr lang="en-US" sz="2000" dirty="0" smtClean="0"/>
              <a:t>It </a:t>
            </a:r>
            <a:r>
              <a:rPr lang="en-US" sz="2000" dirty="0"/>
              <a:t>is the process of union, between two gametes which are </a:t>
            </a:r>
            <a:r>
              <a:rPr lang="en-US" sz="2000" dirty="0" smtClean="0"/>
              <a:t>morphologically </a:t>
            </a:r>
            <a:r>
              <a:rPr lang="en-US" sz="2000" dirty="0"/>
              <a:t>and physiologically similar — after fusion they form zygote. The gametes are called isogametes. Usually they are flagellate, e.g., </a:t>
            </a:r>
            <a:r>
              <a:rPr lang="en-US" sz="2000" i="1" dirty="0" err="1"/>
              <a:t>Chlamydomonas</a:t>
            </a:r>
            <a:r>
              <a:rPr lang="en-US" sz="2000" i="1" dirty="0"/>
              <a:t> </a:t>
            </a:r>
            <a:r>
              <a:rPr lang="en-US" sz="2000" i="1" dirty="0" err="1"/>
              <a:t>eugametos</a:t>
            </a:r>
            <a:r>
              <a:rPr lang="en-US" sz="2000" i="1" dirty="0"/>
              <a:t>, </a:t>
            </a:r>
            <a:r>
              <a:rPr lang="en-US" sz="2000" i="1" dirty="0" err="1"/>
              <a:t>Ulothrix</a:t>
            </a:r>
            <a:r>
              <a:rPr lang="en-US" sz="2000" i="1" dirty="0"/>
              <a:t> </a:t>
            </a:r>
            <a:r>
              <a:rPr lang="en-US" sz="2000" dirty="0"/>
              <a:t>etc. </a:t>
            </a:r>
          </a:p>
          <a:p>
            <a:pPr indent="355600" algn="just"/>
            <a:endParaRPr lang="en-US" sz="2000" dirty="0"/>
          </a:p>
          <a:p>
            <a:pPr indent="355600"/>
            <a:endParaRPr lang="en-US" sz="2000" dirty="0"/>
          </a:p>
          <a:p>
            <a:pPr indent="355600"/>
            <a:endParaRPr lang="en-US" sz="2000" dirty="0" smtClean="0"/>
          </a:p>
          <a:p>
            <a:pPr indent="355600"/>
            <a:endParaRPr lang="ru-RU" sz="2000" dirty="0"/>
          </a:p>
        </p:txBody>
      </p:sp>
    </p:spTree>
    <p:extLst>
      <p:ext uri="{BB962C8B-B14F-4D97-AF65-F5344CB8AC3E}">
        <p14:creationId xmlns:p14="http://schemas.microsoft.com/office/powerpoint/2010/main" xmlns="" val="228068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47864" y="332656"/>
            <a:ext cx="4765086" cy="6300000"/>
          </a:xfrm>
        </p:spPr>
      </p:pic>
      <p:sp>
        <p:nvSpPr>
          <p:cNvPr id="5" name="TextBox 4"/>
          <p:cNvSpPr txBox="1"/>
          <p:nvPr/>
        </p:nvSpPr>
        <p:spPr>
          <a:xfrm>
            <a:off x="2051720" y="3717032"/>
            <a:ext cx="2232247" cy="984885"/>
          </a:xfrm>
          <a:prstGeom prst="rect">
            <a:avLst/>
          </a:prstGeom>
          <a:noFill/>
        </p:spPr>
        <p:txBody>
          <a:bodyPr wrap="square" rtlCol="0">
            <a:spAutoFit/>
          </a:bodyPr>
          <a:lstStyle/>
          <a:p>
            <a:r>
              <a:rPr lang="en-US" sz="2000" b="1" dirty="0" smtClean="0">
                <a:solidFill>
                  <a:schemeClr val="accent6">
                    <a:lumMod val="75000"/>
                  </a:schemeClr>
                </a:solidFill>
              </a:rPr>
              <a:t>C - Physiological </a:t>
            </a:r>
            <a:r>
              <a:rPr lang="en-US" sz="2000" b="1" dirty="0" err="1" smtClean="0">
                <a:solidFill>
                  <a:schemeClr val="accent6">
                    <a:lumMod val="75000"/>
                  </a:schemeClr>
                </a:solidFill>
              </a:rPr>
              <a:t>Anisogamy</a:t>
            </a:r>
            <a:endParaRPr lang="en-US" sz="2000" b="1" dirty="0" smtClean="0">
              <a:solidFill>
                <a:schemeClr val="accent6">
                  <a:lumMod val="75000"/>
                </a:schemeClr>
              </a:solidFill>
            </a:endParaRPr>
          </a:p>
          <a:p>
            <a:endParaRPr lang="ru-RU" dirty="0"/>
          </a:p>
        </p:txBody>
      </p:sp>
      <p:sp>
        <p:nvSpPr>
          <p:cNvPr id="6" name="Прямоугольник 5"/>
          <p:cNvSpPr/>
          <p:nvPr/>
        </p:nvSpPr>
        <p:spPr>
          <a:xfrm>
            <a:off x="2411760" y="836712"/>
            <a:ext cx="1413207" cy="400110"/>
          </a:xfrm>
          <a:prstGeom prst="rect">
            <a:avLst/>
          </a:prstGeom>
        </p:spPr>
        <p:txBody>
          <a:bodyPr wrap="none">
            <a:spAutoFit/>
          </a:bodyPr>
          <a:lstStyle/>
          <a:p>
            <a:pPr lvl="0"/>
            <a:r>
              <a:rPr lang="en-US" sz="2000" b="1" dirty="0" smtClean="0">
                <a:solidFill>
                  <a:srgbClr val="F79646">
                    <a:lumMod val="75000"/>
                  </a:srgbClr>
                </a:solidFill>
              </a:rPr>
              <a:t>A - </a:t>
            </a:r>
            <a:r>
              <a:rPr lang="en-US" sz="2000" b="1" dirty="0" err="1" smtClean="0">
                <a:solidFill>
                  <a:srgbClr val="F79646">
                    <a:lumMod val="75000"/>
                  </a:srgbClr>
                </a:solidFill>
              </a:rPr>
              <a:t>Isogamy</a:t>
            </a:r>
            <a:endParaRPr lang="en-US" sz="2000" b="1" dirty="0" smtClean="0">
              <a:solidFill>
                <a:srgbClr val="F79646">
                  <a:lumMod val="75000"/>
                </a:srgbClr>
              </a:solidFill>
            </a:endParaRPr>
          </a:p>
        </p:txBody>
      </p:sp>
      <p:sp>
        <p:nvSpPr>
          <p:cNvPr id="7" name="Прямоугольник 6"/>
          <p:cNvSpPr/>
          <p:nvPr/>
        </p:nvSpPr>
        <p:spPr>
          <a:xfrm>
            <a:off x="2123728" y="1916832"/>
            <a:ext cx="1688924" cy="400110"/>
          </a:xfrm>
          <a:prstGeom prst="rect">
            <a:avLst/>
          </a:prstGeom>
        </p:spPr>
        <p:txBody>
          <a:bodyPr wrap="none">
            <a:spAutoFit/>
          </a:bodyPr>
          <a:lstStyle/>
          <a:p>
            <a:pPr lvl="0"/>
            <a:r>
              <a:rPr lang="en-US" sz="2000" b="1" dirty="0" smtClean="0">
                <a:solidFill>
                  <a:srgbClr val="F79646">
                    <a:lumMod val="75000"/>
                  </a:srgbClr>
                </a:solidFill>
              </a:rPr>
              <a:t>B - </a:t>
            </a:r>
            <a:r>
              <a:rPr lang="en-US" sz="2000" b="1" dirty="0" err="1" smtClean="0">
                <a:solidFill>
                  <a:srgbClr val="F79646">
                    <a:lumMod val="75000"/>
                  </a:srgbClr>
                </a:solidFill>
              </a:rPr>
              <a:t>Anisogamy</a:t>
            </a:r>
            <a:endParaRPr lang="en-US" sz="2000" b="1" dirty="0" smtClean="0">
              <a:solidFill>
                <a:srgbClr val="F79646">
                  <a:lumMod val="75000"/>
                </a:srgbClr>
              </a:solidFill>
            </a:endParaRPr>
          </a:p>
        </p:txBody>
      </p:sp>
      <p:sp>
        <p:nvSpPr>
          <p:cNvPr id="8" name="Прямоугольник 7"/>
          <p:cNvSpPr/>
          <p:nvPr/>
        </p:nvSpPr>
        <p:spPr>
          <a:xfrm>
            <a:off x="2339752" y="5373216"/>
            <a:ext cx="1421223" cy="400110"/>
          </a:xfrm>
          <a:prstGeom prst="rect">
            <a:avLst/>
          </a:prstGeom>
        </p:spPr>
        <p:txBody>
          <a:bodyPr wrap="none">
            <a:spAutoFit/>
          </a:bodyPr>
          <a:lstStyle/>
          <a:p>
            <a:pPr lvl="0"/>
            <a:r>
              <a:rPr lang="en-US" sz="2000" b="1" dirty="0" smtClean="0">
                <a:solidFill>
                  <a:srgbClr val="F79646">
                    <a:lumMod val="75000"/>
                  </a:srgbClr>
                </a:solidFill>
              </a:rPr>
              <a:t>D - </a:t>
            </a:r>
            <a:r>
              <a:rPr lang="en-US" sz="2000" b="1" dirty="0" err="1" smtClean="0">
                <a:solidFill>
                  <a:srgbClr val="F79646">
                    <a:lumMod val="75000"/>
                  </a:srgbClr>
                </a:solidFill>
              </a:rPr>
              <a:t>Oogamy</a:t>
            </a:r>
            <a:endParaRPr lang="en-US" sz="2000" b="1" dirty="0">
              <a:solidFill>
                <a:srgbClr val="F79646">
                  <a:lumMod val="75000"/>
                </a:srgbClr>
              </a:solidFill>
            </a:endParaRPr>
          </a:p>
        </p:txBody>
      </p:sp>
    </p:spTree>
    <p:extLst>
      <p:ext uri="{BB962C8B-B14F-4D97-AF65-F5344CB8AC3E}">
        <p14:creationId xmlns:p14="http://schemas.microsoft.com/office/powerpoint/2010/main" xmlns="" val="368700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052736"/>
            <a:ext cx="8229600" cy="4824536"/>
          </a:xfrm>
        </p:spPr>
        <p:txBody>
          <a:bodyPr>
            <a:noAutofit/>
          </a:bodyPr>
          <a:lstStyle/>
          <a:p>
            <a:pPr marL="0" indent="355600" algn="just">
              <a:spcBef>
                <a:spcPts val="0"/>
              </a:spcBef>
              <a:buNone/>
            </a:pPr>
            <a:r>
              <a:rPr lang="en-US" sz="2200" b="1" dirty="0" err="1">
                <a:solidFill>
                  <a:schemeClr val="accent6">
                    <a:lumMod val="75000"/>
                  </a:schemeClr>
                </a:solidFill>
              </a:rPr>
              <a:t>Anisogamy</a:t>
            </a:r>
            <a:r>
              <a:rPr lang="en-US" sz="2200" b="1" dirty="0" smtClean="0">
                <a:solidFill>
                  <a:schemeClr val="accent6">
                    <a:lumMod val="75000"/>
                  </a:schemeClr>
                </a:solidFill>
              </a:rPr>
              <a:t>: </a:t>
            </a:r>
            <a:r>
              <a:rPr lang="en-US" sz="2200" dirty="0" smtClean="0"/>
              <a:t>In </a:t>
            </a:r>
            <a:r>
              <a:rPr lang="en-US" sz="2200" dirty="0"/>
              <a:t>this process the uniting gametes are morphologically and </a:t>
            </a:r>
            <a:r>
              <a:rPr lang="en-US" sz="2200" dirty="0" smtClean="0"/>
              <a:t>physiologically </a:t>
            </a:r>
            <a:r>
              <a:rPr lang="en-US" sz="2200" dirty="0"/>
              <a:t>different. The smaller and more active one is the microgamete (male), whereas the larger and less active one is the macrogamete (female), e.g., </a:t>
            </a:r>
            <a:r>
              <a:rPr lang="en-US" sz="2200" i="1" dirty="0" err="1"/>
              <a:t>Chlamydomonas</a:t>
            </a:r>
            <a:r>
              <a:rPr lang="en-US" sz="2200" i="1" dirty="0"/>
              <a:t> </a:t>
            </a:r>
            <a:r>
              <a:rPr lang="en-US" sz="2200" i="1" dirty="0" err="1"/>
              <a:t>braunii</a:t>
            </a:r>
            <a:r>
              <a:rPr lang="en-US" sz="2200" dirty="0"/>
              <a:t>.</a:t>
            </a:r>
          </a:p>
          <a:p>
            <a:pPr marL="0" indent="355600" algn="just">
              <a:spcBef>
                <a:spcPts val="0"/>
              </a:spcBef>
              <a:buNone/>
            </a:pPr>
            <a:endParaRPr lang="en-US" sz="800" smtClean="0"/>
          </a:p>
          <a:p>
            <a:pPr marL="0" indent="355600" algn="just">
              <a:spcBef>
                <a:spcPts val="0"/>
              </a:spcBef>
              <a:buNone/>
            </a:pPr>
            <a:r>
              <a:rPr lang="en-US" sz="2200" dirty="0" smtClean="0"/>
              <a:t>Deviating </a:t>
            </a:r>
            <a:r>
              <a:rPr lang="en-US" sz="2200" dirty="0"/>
              <a:t>from the typical </a:t>
            </a:r>
            <a:r>
              <a:rPr lang="en-US" sz="2200" dirty="0" err="1"/>
              <a:t>anisogamy</a:t>
            </a:r>
            <a:r>
              <a:rPr lang="en-US" sz="2200" dirty="0"/>
              <a:t>, when the uniting gametes show morphological </a:t>
            </a:r>
            <a:r>
              <a:rPr lang="en-US" sz="2200" dirty="0" smtClean="0"/>
              <a:t>similarity </a:t>
            </a:r>
            <a:r>
              <a:rPr lang="en-US" sz="2200" dirty="0"/>
              <a:t>with physiological difference, it is called </a:t>
            </a:r>
            <a:r>
              <a:rPr lang="en-US" sz="2200" b="1" dirty="0">
                <a:solidFill>
                  <a:schemeClr val="accent2"/>
                </a:solidFill>
              </a:rPr>
              <a:t>physiological </a:t>
            </a:r>
            <a:r>
              <a:rPr lang="en-US" sz="2200" b="1" dirty="0" err="1">
                <a:solidFill>
                  <a:schemeClr val="accent2"/>
                </a:solidFill>
              </a:rPr>
              <a:t>anisogamy</a:t>
            </a:r>
            <a:r>
              <a:rPr lang="en-US" sz="2200" dirty="0"/>
              <a:t>. e.g., </a:t>
            </a:r>
            <a:r>
              <a:rPr lang="en-US" sz="2200" i="1" dirty="0" err="1" smtClean="0"/>
              <a:t>Zygnema</a:t>
            </a:r>
            <a:r>
              <a:rPr lang="en-US" sz="2200" i="1" dirty="0"/>
              <a:t>, </a:t>
            </a:r>
            <a:r>
              <a:rPr lang="en-US" sz="2200" i="1" dirty="0" smtClean="0"/>
              <a:t>Spirogyra </a:t>
            </a:r>
            <a:r>
              <a:rPr lang="en-US" sz="2200" dirty="0"/>
              <a:t>etc. </a:t>
            </a:r>
            <a:endParaRPr lang="en-US" sz="2200" dirty="0" smtClean="0"/>
          </a:p>
          <a:p>
            <a:pPr marL="0" indent="355600" algn="just">
              <a:spcBef>
                <a:spcPts val="0"/>
              </a:spcBef>
              <a:buNone/>
            </a:pPr>
            <a:endParaRPr lang="en-US" sz="800" b="1" dirty="0" smtClean="0">
              <a:solidFill>
                <a:schemeClr val="accent6">
                  <a:lumMod val="75000"/>
                </a:schemeClr>
              </a:solidFill>
            </a:endParaRPr>
          </a:p>
          <a:p>
            <a:pPr marL="0" indent="355600" algn="just">
              <a:spcBef>
                <a:spcPts val="0"/>
              </a:spcBef>
              <a:buNone/>
            </a:pPr>
            <a:r>
              <a:rPr lang="en-US" sz="2200" b="1" dirty="0" err="1" smtClean="0">
                <a:solidFill>
                  <a:schemeClr val="accent6">
                    <a:lumMod val="75000"/>
                  </a:schemeClr>
                </a:solidFill>
              </a:rPr>
              <a:t>Oogamy</a:t>
            </a:r>
            <a:r>
              <a:rPr lang="en-US" sz="2200" b="1" dirty="0">
                <a:solidFill>
                  <a:schemeClr val="accent6">
                    <a:lumMod val="75000"/>
                  </a:schemeClr>
                </a:solidFill>
              </a:rPr>
              <a:t>:</a:t>
            </a:r>
            <a:r>
              <a:rPr lang="en-US" sz="2200" dirty="0">
                <a:solidFill>
                  <a:schemeClr val="accent6">
                    <a:lumMod val="75000"/>
                  </a:schemeClr>
                </a:solidFill>
              </a:rPr>
              <a:t> </a:t>
            </a:r>
            <a:r>
              <a:rPr lang="en-US" sz="2200" dirty="0" smtClean="0"/>
              <a:t>It </a:t>
            </a:r>
            <a:r>
              <a:rPr lang="en-US" sz="2200" dirty="0"/>
              <a:t>is an advanced process where </a:t>
            </a:r>
            <a:r>
              <a:rPr lang="en-US" sz="2200" dirty="0" err="1"/>
              <a:t>fertilisation</a:t>
            </a:r>
            <a:r>
              <a:rPr lang="en-US" sz="2200" dirty="0"/>
              <a:t> takes place between a small motile (</a:t>
            </a:r>
            <a:r>
              <a:rPr lang="en-US" sz="2200" dirty="0" err="1" smtClean="0"/>
              <a:t>nonmotile</a:t>
            </a:r>
            <a:r>
              <a:rPr lang="en-US" sz="2200" dirty="0" smtClean="0"/>
              <a:t> </a:t>
            </a:r>
            <a:r>
              <a:rPr lang="en-US" sz="2200" dirty="0"/>
              <a:t>in </a:t>
            </a:r>
            <a:r>
              <a:rPr lang="en-US" sz="2200" dirty="0" err="1" smtClean="0"/>
              <a:t>Rhodophyceae</a:t>
            </a:r>
            <a:r>
              <a:rPr lang="en-US" sz="2200" dirty="0"/>
              <a:t>) male gamete (sperm or </a:t>
            </a:r>
            <a:r>
              <a:rPr lang="en-US" sz="2200" dirty="0" err="1"/>
              <a:t>antherozoides</a:t>
            </a:r>
            <a:r>
              <a:rPr lang="en-US" sz="2200" dirty="0"/>
              <a:t>) with a large </a:t>
            </a:r>
            <a:r>
              <a:rPr lang="en-US" sz="2200" dirty="0" err="1" smtClean="0"/>
              <a:t>nonmotile</a:t>
            </a:r>
            <a:r>
              <a:rPr lang="en-US" sz="2200" dirty="0" smtClean="0"/>
              <a:t> </a:t>
            </a:r>
            <a:r>
              <a:rPr lang="en-US" sz="2200" dirty="0"/>
              <a:t>female gamete (egg or ovum). </a:t>
            </a:r>
            <a:endParaRPr lang="en-US" sz="2200" dirty="0" smtClean="0"/>
          </a:p>
          <a:p>
            <a:pPr marL="0" indent="355600" algn="just">
              <a:spcBef>
                <a:spcPts val="0"/>
              </a:spcBef>
              <a:buNone/>
            </a:pPr>
            <a:r>
              <a:rPr lang="en-US" sz="2200" dirty="0" smtClean="0"/>
              <a:t>Male </a:t>
            </a:r>
            <a:r>
              <a:rPr lang="en-US" sz="2200" dirty="0"/>
              <a:t>gametes develop within antheridium, whereas the female gamete within the </a:t>
            </a:r>
            <a:r>
              <a:rPr lang="en-US" sz="2200" dirty="0" err="1"/>
              <a:t>oogonium</a:t>
            </a:r>
            <a:r>
              <a:rPr lang="en-US" sz="2200" dirty="0"/>
              <a:t>, e.g., </a:t>
            </a:r>
            <a:r>
              <a:rPr lang="en-US" sz="2200" i="1" dirty="0" err="1"/>
              <a:t>Oedogonium</a:t>
            </a:r>
            <a:r>
              <a:rPr lang="en-US" sz="2200" i="1" dirty="0"/>
              <a:t>, </a:t>
            </a:r>
            <a:r>
              <a:rPr lang="en-US" sz="2200" i="1" dirty="0" err="1" smtClean="0"/>
              <a:t>Vaucheria</a:t>
            </a:r>
            <a:r>
              <a:rPr lang="en-US" sz="2200" dirty="0"/>
              <a:t>, </a:t>
            </a:r>
            <a:r>
              <a:rPr lang="en-US" sz="2200" i="1" dirty="0" err="1"/>
              <a:t>Chara</a:t>
            </a:r>
            <a:r>
              <a:rPr lang="en-US" sz="2200" i="1" dirty="0"/>
              <a:t>, </a:t>
            </a:r>
            <a:r>
              <a:rPr lang="en-US" sz="2200" i="1" dirty="0" err="1"/>
              <a:t>Laminaria</a:t>
            </a:r>
            <a:r>
              <a:rPr lang="en-US" sz="2200" i="1" dirty="0"/>
              <a:t>, </a:t>
            </a:r>
            <a:r>
              <a:rPr lang="en-US" sz="2200" i="1" dirty="0" err="1"/>
              <a:t>Sargassum</a:t>
            </a:r>
            <a:r>
              <a:rPr lang="en-US" sz="2200" i="1" dirty="0"/>
              <a:t>, </a:t>
            </a:r>
            <a:r>
              <a:rPr lang="en-US" sz="2200" i="1" dirty="0" err="1" smtClean="0"/>
              <a:t>Polysiphonia</a:t>
            </a:r>
            <a:r>
              <a:rPr lang="en-US" sz="2200" i="1" dirty="0"/>
              <a:t>, </a:t>
            </a:r>
            <a:r>
              <a:rPr lang="en-US" sz="2200" i="1" dirty="0" err="1"/>
              <a:t>Batrachospermum</a:t>
            </a:r>
            <a:r>
              <a:rPr lang="en-US" sz="2200" i="1" dirty="0"/>
              <a:t> </a:t>
            </a:r>
            <a:r>
              <a:rPr lang="en-US" sz="2200" dirty="0"/>
              <a:t>etc. </a:t>
            </a:r>
          </a:p>
          <a:p>
            <a:pPr marL="0" indent="355600" algn="just">
              <a:spcBef>
                <a:spcPts val="0"/>
              </a:spcBef>
              <a:buNone/>
            </a:pPr>
            <a:endParaRPr lang="ru-RU" sz="2000" dirty="0"/>
          </a:p>
        </p:txBody>
      </p:sp>
    </p:spTree>
    <p:extLst>
      <p:ext uri="{BB962C8B-B14F-4D97-AF65-F5344CB8AC3E}">
        <p14:creationId xmlns:p14="http://schemas.microsoft.com/office/powerpoint/2010/main" xmlns="" val="399268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539552" y="260648"/>
            <a:ext cx="8229600" cy="2062103"/>
          </a:xfrm>
          <a:prstGeom prst="rect">
            <a:avLst/>
          </a:prstGeom>
        </p:spPr>
        <p:txBody>
          <a:bodyPr wrap="square">
            <a:spAutoFit/>
          </a:bodyPr>
          <a:lstStyle/>
          <a:p>
            <a:pPr marL="0" indent="357188" algn="just">
              <a:spcBef>
                <a:spcPts val="0"/>
              </a:spcBef>
              <a:buNone/>
            </a:pPr>
            <a:r>
              <a:rPr lang="en-US" sz="2400" dirty="0" smtClean="0"/>
              <a:t>While there are many ways to structure plant classification, one way is to group them into </a:t>
            </a:r>
            <a:r>
              <a:rPr lang="en-US" sz="2400" b="1" dirty="0" smtClean="0"/>
              <a:t>vascular</a:t>
            </a:r>
            <a:r>
              <a:rPr lang="en-US" sz="2400" dirty="0" smtClean="0"/>
              <a:t> and </a:t>
            </a:r>
            <a:r>
              <a:rPr lang="en-US" sz="2400" b="1" dirty="0" smtClean="0"/>
              <a:t>non-vascular</a:t>
            </a:r>
            <a:r>
              <a:rPr lang="en-US" sz="2400" dirty="0" smtClean="0"/>
              <a:t> plants, </a:t>
            </a:r>
            <a:r>
              <a:rPr lang="en-US" sz="2400" b="1" dirty="0" smtClean="0"/>
              <a:t>seed bearing</a:t>
            </a:r>
            <a:r>
              <a:rPr lang="en-US" sz="2400" dirty="0" smtClean="0"/>
              <a:t> and </a:t>
            </a:r>
            <a:r>
              <a:rPr lang="en-US" sz="2400" b="1" dirty="0" smtClean="0"/>
              <a:t>spore bearing</a:t>
            </a:r>
            <a:r>
              <a:rPr lang="en-US" sz="2400" dirty="0" smtClean="0"/>
              <a:t>, and </a:t>
            </a:r>
            <a:r>
              <a:rPr lang="en-US" sz="2400" b="1" dirty="0" smtClean="0"/>
              <a:t>angiosperms</a:t>
            </a:r>
            <a:r>
              <a:rPr lang="en-US" sz="2400" dirty="0" smtClean="0"/>
              <a:t> and </a:t>
            </a:r>
            <a:r>
              <a:rPr lang="en-US" sz="2400" b="1" dirty="0" smtClean="0"/>
              <a:t>gymnosperms</a:t>
            </a:r>
            <a:r>
              <a:rPr lang="en-US" sz="2400" dirty="0" smtClean="0"/>
              <a:t>. Plants can also be classified as </a:t>
            </a:r>
            <a:r>
              <a:rPr lang="en-US" sz="2400" b="1" dirty="0" smtClean="0"/>
              <a:t>grasses, herbaceous plants, woody shrubs,</a:t>
            </a:r>
            <a:r>
              <a:rPr lang="en-US" sz="2400" dirty="0" smtClean="0"/>
              <a:t> and </a:t>
            </a:r>
            <a:r>
              <a:rPr lang="en-US" sz="2400" b="1" dirty="0" smtClean="0"/>
              <a:t>trees</a:t>
            </a:r>
            <a:r>
              <a:rPr lang="en-US" dirty="0" smtClean="0"/>
              <a:t>. </a:t>
            </a:r>
            <a:endParaRPr lang="ru-RU" dirty="0"/>
          </a:p>
        </p:txBody>
      </p:sp>
      <p:pic>
        <p:nvPicPr>
          <p:cNvPr id="1026" name="Picture 2" descr="http://mpalalive.org/uploads/classroom_images/Plant_classification_diagram.png"/>
          <p:cNvPicPr>
            <a:picLocks noChangeAspect="1" noChangeArrowheads="1"/>
          </p:cNvPicPr>
          <p:nvPr/>
        </p:nvPicPr>
        <p:blipFill>
          <a:blip r:embed="rId2" cstate="print"/>
          <a:srcRect/>
          <a:stretch>
            <a:fillRect/>
          </a:stretch>
        </p:blipFill>
        <p:spPr bwMode="auto">
          <a:xfrm>
            <a:off x="899594" y="2276872"/>
            <a:ext cx="6849080" cy="4032000"/>
          </a:xfrm>
          <a:prstGeom prst="rect">
            <a:avLst/>
          </a:prstGeom>
          <a:noFill/>
        </p:spPr>
      </p:pic>
      <p:sp>
        <p:nvSpPr>
          <p:cNvPr id="6" name="Прямоугольник 5"/>
          <p:cNvSpPr/>
          <p:nvPr/>
        </p:nvSpPr>
        <p:spPr>
          <a:xfrm>
            <a:off x="2555776" y="6381328"/>
            <a:ext cx="3744416" cy="369332"/>
          </a:xfrm>
          <a:prstGeom prst="rect">
            <a:avLst/>
          </a:prstGeom>
        </p:spPr>
        <p:txBody>
          <a:bodyPr wrap="square">
            <a:spAutoFit/>
          </a:bodyPr>
          <a:lstStyle/>
          <a:p>
            <a:r>
              <a:rPr lang="en-US" dirty="0" smtClean="0"/>
              <a:t>Example of Plant Classification</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8136904" cy="2123658"/>
          </a:xfrm>
          <a:prstGeom prst="rect">
            <a:avLst/>
          </a:prstGeom>
        </p:spPr>
        <p:txBody>
          <a:bodyPr wrap="square">
            <a:spAutoFit/>
          </a:bodyPr>
          <a:lstStyle/>
          <a:p>
            <a:pPr indent="357188" algn="just"/>
            <a:r>
              <a:rPr lang="en-US" sz="2200" dirty="0" smtClean="0"/>
              <a:t>All living organisms can be divided into a few major </a:t>
            </a:r>
            <a:r>
              <a:rPr lang="en-US" sz="2200" b="1" dirty="0" smtClean="0">
                <a:solidFill>
                  <a:schemeClr val="accent2"/>
                </a:solidFill>
              </a:rPr>
              <a:t>kingdoms</a:t>
            </a:r>
            <a:r>
              <a:rPr lang="en-US" sz="2200" dirty="0" smtClean="0"/>
              <a:t>. The kingdoms commonly recognized include: </a:t>
            </a:r>
            <a:r>
              <a:rPr lang="en-US" sz="2200" b="1" dirty="0" err="1" smtClean="0">
                <a:solidFill>
                  <a:schemeClr val="accent2"/>
                </a:solidFill>
              </a:rPr>
              <a:t>Archaea</a:t>
            </a:r>
            <a:r>
              <a:rPr lang="en-US" sz="2200" b="1" dirty="0" smtClean="0">
                <a:solidFill>
                  <a:schemeClr val="accent2"/>
                </a:solidFill>
              </a:rPr>
              <a:t> and Bacteria </a:t>
            </a:r>
            <a:r>
              <a:rPr lang="en-US" sz="2200" dirty="0" smtClean="0"/>
              <a:t>(the prokaryotic kingdoms), </a:t>
            </a:r>
            <a:r>
              <a:rPr lang="en-US" sz="2200" b="1" dirty="0" err="1" smtClean="0">
                <a:solidFill>
                  <a:schemeClr val="accent2"/>
                </a:solidFill>
              </a:rPr>
              <a:t>Protista</a:t>
            </a:r>
            <a:r>
              <a:rPr lang="en-US" sz="2200" b="1" dirty="0" smtClean="0">
                <a:solidFill>
                  <a:schemeClr val="accent2"/>
                </a:solidFill>
              </a:rPr>
              <a:t>, Fungi, </a:t>
            </a:r>
            <a:r>
              <a:rPr lang="en-US" sz="2200" b="1" dirty="0" err="1" smtClean="0">
                <a:solidFill>
                  <a:schemeClr val="accent2"/>
                </a:solidFill>
              </a:rPr>
              <a:t>Plantae</a:t>
            </a:r>
            <a:r>
              <a:rPr lang="en-US" sz="2200" dirty="0" smtClean="0"/>
              <a:t>, and </a:t>
            </a:r>
            <a:r>
              <a:rPr lang="en-US" sz="2200" b="1" dirty="0" err="1" smtClean="0">
                <a:solidFill>
                  <a:schemeClr val="accent2"/>
                </a:solidFill>
              </a:rPr>
              <a:t>Animalia</a:t>
            </a:r>
            <a:r>
              <a:rPr lang="en-US" sz="2200" dirty="0" smtClean="0"/>
              <a:t>. Those organisms that carry out photosynthesis include the </a:t>
            </a:r>
            <a:r>
              <a:rPr lang="en-US" sz="2200" dirty="0" err="1" smtClean="0"/>
              <a:t>cyanobacteria</a:t>
            </a:r>
            <a:r>
              <a:rPr lang="en-US" sz="2200" dirty="0" smtClean="0"/>
              <a:t> in </a:t>
            </a:r>
            <a:r>
              <a:rPr lang="en-US" sz="2200" b="1" dirty="0" smtClean="0"/>
              <a:t>kingdom Bacteria</a:t>
            </a:r>
            <a:r>
              <a:rPr lang="en-US" sz="2200" dirty="0" smtClean="0"/>
              <a:t>, the algae in </a:t>
            </a:r>
            <a:r>
              <a:rPr lang="en-US" sz="2200" b="1" dirty="0" smtClean="0"/>
              <a:t>kingdom </a:t>
            </a:r>
            <a:r>
              <a:rPr lang="en-US" sz="2200" b="1" dirty="0" err="1" smtClean="0"/>
              <a:t>Protista</a:t>
            </a:r>
            <a:r>
              <a:rPr lang="en-US" sz="2200" dirty="0" smtClean="0"/>
              <a:t>, and the plants in </a:t>
            </a:r>
            <a:r>
              <a:rPr lang="en-US" sz="2200" b="1" dirty="0" smtClean="0"/>
              <a:t>kingdom </a:t>
            </a:r>
            <a:r>
              <a:rPr lang="en-US" sz="2200" b="1" dirty="0" err="1" smtClean="0"/>
              <a:t>Plantae</a:t>
            </a:r>
            <a:r>
              <a:rPr lang="en-US" sz="2200" b="1" dirty="0" smtClean="0"/>
              <a:t>. </a:t>
            </a:r>
            <a:endParaRPr lang="ru-RU" sz="2200" b="1" dirty="0"/>
          </a:p>
        </p:txBody>
      </p:sp>
      <p:sp>
        <p:nvSpPr>
          <p:cNvPr id="3" name="Прямоугольник 2"/>
          <p:cNvSpPr/>
          <p:nvPr/>
        </p:nvSpPr>
        <p:spPr>
          <a:xfrm>
            <a:off x="683568" y="2708920"/>
            <a:ext cx="8280920" cy="2800767"/>
          </a:xfrm>
          <a:prstGeom prst="rect">
            <a:avLst/>
          </a:prstGeom>
        </p:spPr>
        <p:txBody>
          <a:bodyPr wrap="square">
            <a:spAutoFit/>
          </a:bodyPr>
          <a:lstStyle/>
          <a:p>
            <a:pPr indent="357188"/>
            <a:r>
              <a:rPr lang="en-US" sz="2200" dirty="0" smtClean="0"/>
              <a:t>Within each kingdom, the scientists have established six basic hierarchical groupings:</a:t>
            </a:r>
          </a:p>
          <a:p>
            <a:r>
              <a:rPr lang="en-US" sz="2200" b="1" dirty="0" smtClean="0">
                <a:solidFill>
                  <a:schemeClr val="accent2"/>
                </a:solidFill>
              </a:rPr>
              <a:t>Phyla (or Divisions </a:t>
            </a:r>
            <a:r>
              <a:rPr lang="en-US" sz="2200" dirty="0" smtClean="0"/>
              <a:t>in the </a:t>
            </a:r>
            <a:r>
              <a:rPr lang="en-US" sz="2200" dirty="0" err="1" smtClean="0"/>
              <a:t>Plantae</a:t>
            </a:r>
            <a:r>
              <a:rPr lang="en-US" sz="2200" dirty="0" smtClean="0"/>
              <a:t> kingdom)</a:t>
            </a:r>
          </a:p>
          <a:p>
            <a:r>
              <a:rPr lang="en-US" sz="2200" b="1" dirty="0" smtClean="0">
                <a:solidFill>
                  <a:schemeClr val="accent2"/>
                </a:solidFill>
              </a:rPr>
              <a:t>Classes</a:t>
            </a:r>
          </a:p>
          <a:p>
            <a:r>
              <a:rPr lang="en-US" sz="2200" b="1" dirty="0" smtClean="0">
                <a:solidFill>
                  <a:schemeClr val="accent2"/>
                </a:solidFill>
              </a:rPr>
              <a:t>Orders</a:t>
            </a:r>
          </a:p>
          <a:p>
            <a:r>
              <a:rPr lang="en-US" sz="2200" b="1" dirty="0" smtClean="0">
                <a:solidFill>
                  <a:schemeClr val="accent2"/>
                </a:solidFill>
              </a:rPr>
              <a:t>Families</a:t>
            </a:r>
          </a:p>
          <a:p>
            <a:r>
              <a:rPr lang="en-US" sz="2200" b="1" dirty="0" smtClean="0">
                <a:solidFill>
                  <a:schemeClr val="accent2"/>
                </a:solidFill>
              </a:rPr>
              <a:t>Genera</a:t>
            </a:r>
          </a:p>
          <a:p>
            <a:r>
              <a:rPr lang="en-US" sz="2200" b="1" dirty="0" smtClean="0">
                <a:solidFill>
                  <a:schemeClr val="accent2"/>
                </a:solidFill>
              </a:rPr>
              <a:t>Species</a:t>
            </a:r>
            <a:endParaRPr lang="en-US" sz="2200" b="1" dirty="0">
              <a:solidFill>
                <a:schemeClr val="accent2"/>
              </a:solidFill>
            </a:endParaRPr>
          </a:p>
        </p:txBody>
      </p:sp>
      <p:sp>
        <p:nvSpPr>
          <p:cNvPr id="4" name="Прямоугольник 3"/>
          <p:cNvSpPr/>
          <p:nvPr/>
        </p:nvSpPr>
        <p:spPr>
          <a:xfrm>
            <a:off x="395536" y="5445224"/>
            <a:ext cx="8424936" cy="1107996"/>
          </a:xfrm>
          <a:prstGeom prst="rect">
            <a:avLst/>
          </a:prstGeom>
        </p:spPr>
        <p:txBody>
          <a:bodyPr wrap="square">
            <a:spAutoFit/>
          </a:bodyPr>
          <a:lstStyle/>
          <a:p>
            <a:pPr indent="357188" algn="just"/>
            <a:r>
              <a:rPr lang="en-US" sz="2200" dirty="0" smtClean="0"/>
              <a:t>Each species has a scientific name which is a </a:t>
            </a:r>
            <a:r>
              <a:rPr lang="en-US" sz="2200" b="1" dirty="0" smtClean="0">
                <a:solidFill>
                  <a:schemeClr val="accent2"/>
                </a:solidFill>
              </a:rPr>
              <a:t>Latin binomial</a:t>
            </a:r>
            <a:r>
              <a:rPr lang="en-US" sz="2200" dirty="0" smtClean="0"/>
              <a:t>. The binomial is composed of the genus name and the specific epithet (the add-on name of the species).</a:t>
            </a:r>
            <a:endParaRPr lang="ru-RU"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1043608" y="908720"/>
            <a:ext cx="7355160" cy="3564053"/>
          </a:xfrm>
          <a:prstGeom prst="rect">
            <a:avLst/>
          </a:prstGeom>
        </p:spPr>
        <p:txBody>
          <a:bodyPr wrap="square">
            <a:spAutoFit/>
          </a:bodyPr>
          <a:lstStyle/>
          <a:p>
            <a:pPr marL="0" indent="357188" algn="just">
              <a:buNone/>
            </a:pPr>
            <a:r>
              <a:rPr lang="en-US" sz="2400" dirty="0" smtClean="0"/>
              <a:t>You might wonder why we choose Latin for our binomials. </a:t>
            </a:r>
            <a:endParaRPr lang="en-US" sz="2400" dirty="0" smtClean="0"/>
          </a:p>
          <a:p>
            <a:pPr marL="0" indent="357188" algn="just">
              <a:buNone/>
            </a:pPr>
            <a:r>
              <a:rPr lang="en-US" sz="2400" dirty="0" smtClean="0"/>
              <a:t>Well</a:t>
            </a:r>
            <a:r>
              <a:rPr lang="en-US" sz="2400" dirty="0" smtClean="0"/>
              <a:t>, Latin is a dead language; no one speaks it any longer, so its definitions do not change over time! This reduces confusion drastically. The definitions in Latin are static. </a:t>
            </a:r>
            <a:endParaRPr lang="en-US" sz="2400" dirty="0" smtClean="0"/>
          </a:p>
          <a:p>
            <a:pPr marL="0" indent="357188" algn="just">
              <a:buNone/>
            </a:pPr>
            <a:r>
              <a:rPr lang="en-US" sz="2400" dirty="0" smtClean="0"/>
              <a:t>The </a:t>
            </a:r>
            <a:r>
              <a:rPr lang="en-US" sz="2400" dirty="0" smtClean="0"/>
              <a:t>second reason we choose Latin is that it has become universal among scientists worldwide...preventing much confusion. </a:t>
            </a:r>
            <a:endParaRPr lang="ru-RU" sz="2400" dirty="0"/>
          </a:p>
        </p:txBody>
      </p:sp>
      <p:sp>
        <p:nvSpPr>
          <p:cNvPr id="5" name="Прямоугольник 4"/>
          <p:cNvSpPr/>
          <p:nvPr/>
        </p:nvSpPr>
        <p:spPr>
          <a:xfrm>
            <a:off x="1115616" y="4437112"/>
            <a:ext cx="7128792" cy="1938992"/>
          </a:xfrm>
          <a:prstGeom prst="rect">
            <a:avLst/>
          </a:prstGeom>
        </p:spPr>
        <p:txBody>
          <a:bodyPr wrap="square">
            <a:spAutoFit/>
          </a:bodyPr>
          <a:lstStyle/>
          <a:p>
            <a:pPr indent="357188" algn="just"/>
            <a:r>
              <a:rPr lang="en-US" sz="2400" dirty="0" smtClean="0"/>
              <a:t>In addition to official </a:t>
            </a:r>
            <a:r>
              <a:rPr lang="en-US" sz="2400" dirty="0" err="1" smtClean="0"/>
              <a:t>taxa</a:t>
            </a:r>
            <a:r>
              <a:rPr lang="en-US" sz="2400" dirty="0" smtClean="0"/>
              <a:t>, for the convenience of studying a vast array of plants, there is a division of all plants into two large groups:</a:t>
            </a:r>
          </a:p>
          <a:p>
            <a:pPr algn="just"/>
            <a:r>
              <a:rPr lang="en-US" sz="2400" b="1" dirty="0" smtClean="0">
                <a:solidFill>
                  <a:schemeClr val="accent2"/>
                </a:solidFill>
              </a:rPr>
              <a:t>Lower</a:t>
            </a:r>
            <a:r>
              <a:rPr lang="en-US" sz="2400" dirty="0" smtClean="0"/>
              <a:t> plants - </a:t>
            </a:r>
            <a:r>
              <a:rPr lang="en-US" sz="2400" b="1" dirty="0" err="1" smtClean="0">
                <a:solidFill>
                  <a:schemeClr val="accent2"/>
                </a:solidFill>
              </a:rPr>
              <a:t>Tallobionta</a:t>
            </a:r>
            <a:endParaRPr lang="en-US" sz="2400" b="1" dirty="0" smtClean="0">
              <a:solidFill>
                <a:schemeClr val="accent2"/>
              </a:solidFill>
            </a:endParaRPr>
          </a:p>
          <a:p>
            <a:r>
              <a:rPr lang="en-US" sz="2400" b="1" dirty="0" smtClean="0">
                <a:solidFill>
                  <a:schemeClr val="accent2"/>
                </a:solidFill>
              </a:rPr>
              <a:t>Higher</a:t>
            </a:r>
            <a:r>
              <a:rPr lang="en-US" sz="2400" dirty="0" smtClean="0"/>
              <a:t>  - </a:t>
            </a:r>
            <a:r>
              <a:rPr lang="en-US" sz="2400" b="1" dirty="0" err="1" smtClean="0">
                <a:solidFill>
                  <a:schemeClr val="accent2"/>
                </a:solidFill>
              </a:rPr>
              <a:t>Kormobionta</a:t>
            </a:r>
            <a:endParaRPr lang="ru-RU" sz="2400" b="1" dirty="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418058"/>
          </a:xfrm>
        </p:spPr>
        <p:txBody>
          <a:bodyPr>
            <a:noAutofit/>
          </a:bodyPr>
          <a:lstStyle/>
          <a:p>
            <a:r>
              <a:rPr lang="en-US" sz="2800" b="1" dirty="0" smtClean="0">
                <a:solidFill>
                  <a:schemeClr val="accent2"/>
                </a:solidFill>
              </a:rPr>
              <a:t>INTRODUCTION TO ALGAE</a:t>
            </a:r>
            <a:endParaRPr lang="ru-RU" sz="2800" b="1" dirty="0">
              <a:solidFill>
                <a:schemeClr val="accent2"/>
              </a:solidFill>
            </a:endParaRPr>
          </a:p>
        </p:txBody>
      </p:sp>
      <p:sp>
        <p:nvSpPr>
          <p:cNvPr id="3" name="Содержимое 2"/>
          <p:cNvSpPr>
            <a:spLocks noGrp="1"/>
          </p:cNvSpPr>
          <p:nvPr>
            <p:ph idx="1"/>
          </p:nvPr>
        </p:nvSpPr>
        <p:spPr>
          <a:xfrm>
            <a:off x="899592" y="1340768"/>
            <a:ext cx="7560840" cy="4320480"/>
          </a:xfrm>
        </p:spPr>
        <p:txBody>
          <a:bodyPr>
            <a:noAutofit/>
          </a:bodyPr>
          <a:lstStyle/>
          <a:p>
            <a:pPr marL="0" indent="357188">
              <a:buNone/>
            </a:pPr>
            <a:r>
              <a:rPr lang="en-US" sz="2800" b="1" i="1" dirty="0" smtClean="0">
                <a:solidFill>
                  <a:schemeClr val="accent2"/>
                </a:solidFill>
              </a:rPr>
              <a:t>                     </a:t>
            </a:r>
            <a:r>
              <a:rPr lang="en-US" sz="2800" b="1" i="1" dirty="0" smtClean="0">
                <a:solidFill>
                  <a:schemeClr val="accent2"/>
                </a:solidFill>
              </a:rPr>
              <a:t>1 - GENERAL </a:t>
            </a:r>
            <a:r>
              <a:rPr lang="en-US" sz="2800" b="1" i="1" dirty="0" smtClean="0">
                <a:solidFill>
                  <a:schemeClr val="accent2"/>
                </a:solidFill>
              </a:rPr>
              <a:t>CHARACTERISTICS</a:t>
            </a:r>
          </a:p>
          <a:p>
            <a:pPr marL="0" indent="357188">
              <a:buNone/>
            </a:pPr>
            <a:r>
              <a:rPr lang="en-US" sz="2000" dirty="0" smtClean="0"/>
              <a:t>1 - Size </a:t>
            </a:r>
            <a:r>
              <a:rPr lang="en-US" sz="2000" dirty="0" smtClean="0"/>
              <a:t>Criterion: </a:t>
            </a:r>
            <a:r>
              <a:rPr lang="en-US" sz="2000" dirty="0" err="1" smtClean="0"/>
              <a:t>picoplankton</a:t>
            </a:r>
            <a:r>
              <a:rPr lang="en-US" sz="2000" dirty="0" smtClean="0"/>
              <a:t> (&lt;1-2 mm), </a:t>
            </a:r>
            <a:r>
              <a:rPr lang="en-US" sz="2000" dirty="0" err="1" smtClean="0"/>
              <a:t>nanoplankton</a:t>
            </a:r>
            <a:r>
              <a:rPr lang="en-US" sz="2000" dirty="0" smtClean="0"/>
              <a:t> (2-20 mm</a:t>
            </a:r>
            <a:r>
              <a:rPr lang="en-US" sz="2000" dirty="0" smtClean="0"/>
              <a:t>), </a:t>
            </a:r>
            <a:r>
              <a:rPr lang="en-US" sz="2000" dirty="0" err="1" smtClean="0"/>
              <a:t>microplankton</a:t>
            </a:r>
            <a:r>
              <a:rPr lang="en-US" sz="2000" dirty="0" smtClean="0"/>
              <a:t> </a:t>
            </a:r>
            <a:r>
              <a:rPr lang="en-US" sz="2000" dirty="0" smtClean="0"/>
              <a:t>(&gt; 20 mm)</a:t>
            </a:r>
          </a:p>
          <a:p>
            <a:pPr marL="0" indent="357188">
              <a:buNone/>
            </a:pPr>
            <a:r>
              <a:rPr lang="en-US" sz="2000" dirty="0" smtClean="0"/>
              <a:t>2 -  Most </a:t>
            </a:r>
            <a:r>
              <a:rPr lang="en-US" sz="2000" dirty="0" smtClean="0"/>
              <a:t>reproduce asexually</a:t>
            </a:r>
          </a:p>
          <a:p>
            <a:pPr marL="0" indent="357188">
              <a:buNone/>
            </a:pPr>
            <a:r>
              <a:rPr lang="en-US" sz="2000" dirty="0" smtClean="0"/>
              <a:t>3 - </a:t>
            </a:r>
            <a:r>
              <a:rPr lang="en-US" sz="2000" dirty="0" smtClean="0"/>
              <a:t>Both heterotrophic and autotrophic organisms exist</a:t>
            </a:r>
          </a:p>
          <a:p>
            <a:pPr marL="0" indent="357188">
              <a:buNone/>
            </a:pPr>
            <a:r>
              <a:rPr lang="en-US" sz="2000" dirty="0" smtClean="0"/>
              <a:t>4 - </a:t>
            </a:r>
            <a:r>
              <a:rPr lang="en-US" sz="2000" dirty="0" smtClean="0"/>
              <a:t>Increased importance of heterotrophy with reduced light and/or</a:t>
            </a:r>
          </a:p>
          <a:p>
            <a:pPr marL="0" indent="0">
              <a:buNone/>
            </a:pPr>
            <a:r>
              <a:rPr lang="en-US" sz="2000" dirty="0" smtClean="0"/>
              <a:t>nutrients</a:t>
            </a:r>
          </a:p>
          <a:p>
            <a:pPr marL="0" indent="357188">
              <a:buNone/>
            </a:pPr>
            <a:r>
              <a:rPr lang="en-US" sz="2000" dirty="0" smtClean="0"/>
              <a:t>5 - Current </a:t>
            </a:r>
            <a:r>
              <a:rPr lang="en-US" sz="2000" dirty="0" smtClean="0"/>
              <a:t>estimates suggest that between 4,000 – 5,000 of marine</a:t>
            </a:r>
          </a:p>
          <a:p>
            <a:pPr marL="0" indent="0" algn="just">
              <a:buNone/>
            </a:pPr>
            <a:r>
              <a:rPr lang="en-US" sz="2000" dirty="0" smtClean="0"/>
              <a:t>phytoplankton species have been described. Freshwater diversity is</a:t>
            </a:r>
          </a:p>
          <a:p>
            <a:pPr marL="0" indent="0">
              <a:buNone/>
            </a:pPr>
            <a:r>
              <a:rPr lang="en-US" sz="2000" dirty="0" smtClean="0"/>
              <a:t>probably higher!</a:t>
            </a:r>
          </a:p>
          <a:p>
            <a:pPr marL="0" indent="357188">
              <a:buNone/>
            </a:pPr>
            <a:r>
              <a:rPr lang="en-US" sz="2000" dirty="0" smtClean="0"/>
              <a:t>6 - </a:t>
            </a:r>
            <a:r>
              <a:rPr lang="en-US" sz="2000" dirty="0" smtClean="0"/>
              <a:t>Phylogeny: Occupy two domains (Bacteria and </a:t>
            </a:r>
            <a:r>
              <a:rPr lang="en-US" sz="2000" dirty="0" err="1" smtClean="0"/>
              <a:t>Eucarya</a:t>
            </a:r>
            <a:r>
              <a:rPr lang="en-US" sz="2000" dirty="0" smtClean="0"/>
              <a:t>), and at least 12 phyla.</a:t>
            </a:r>
            <a:endParaRPr lang="en-US" sz="24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018032" y="914400"/>
            <a:ext cx="7077456" cy="5571744"/>
          </a:xfrm>
          <a:prstGeom prst="rect">
            <a:avLst/>
          </a:prstGeom>
        </p:spPr>
      </p:pic>
      <p:sp>
        <p:nvSpPr>
          <p:cNvPr id="3" name="Прямоугольник 2"/>
          <p:cNvSpPr/>
          <p:nvPr/>
        </p:nvSpPr>
        <p:spPr>
          <a:xfrm>
            <a:off x="1905000" y="402336"/>
            <a:ext cx="5251704" cy="262128"/>
          </a:xfrm>
          <a:prstGeom prst="rect">
            <a:avLst/>
          </a:prstGeom>
        </p:spPr>
        <p:txBody>
          <a:bodyPr lIns="0" tIns="0" rIns="0" bIns="0">
            <a:noAutofit/>
          </a:bodyPr>
          <a:lstStyle/>
          <a:p>
            <a:pPr indent="0" algn="ctr">
              <a:spcAft>
                <a:spcPts val="1260"/>
              </a:spcAft>
            </a:pPr>
            <a:r>
              <a:rPr lang="en-US" sz="2400" b="1" dirty="0">
                <a:solidFill>
                  <a:srgbClr val="7030A0"/>
                </a:solidFill>
                <a:latin typeface="Arial"/>
              </a:rPr>
              <a:t>MORPHOLOGY OF AN ALGAL CELL</a:t>
            </a:r>
          </a:p>
        </p:txBody>
      </p:sp>
    </p:spTree>
    <p:extLst>
      <p:ext uri="{BB962C8B-B14F-4D97-AF65-F5344CB8AC3E}">
        <p14:creationId xmlns:p14="http://schemas.microsoft.com/office/powerpoint/2010/main" xmlns="" val="3680283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80728"/>
            <a:ext cx="8229600" cy="4608512"/>
          </a:xfrm>
        </p:spPr>
        <p:txBody>
          <a:bodyPr>
            <a:normAutofit/>
          </a:bodyPr>
          <a:lstStyle/>
          <a:p>
            <a:pPr marL="0" indent="357188">
              <a:buNone/>
            </a:pPr>
            <a:r>
              <a:rPr lang="en-US" b="1" i="1" dirty="0" smtClean="0">
                <a:solidFill>
                  <a:schemeClr val="accent2"/>
                </a:solidFill>
              </a:rPr>
              <a:t>                   </a:t>
            </a:r>
            <a:r>
              <a:rPr lang="en-US" b="1" i="1" dirty="0" smtClean="0">
                <a:solidFill>
                  <a:schemeClr val="accent2"/>
                </a:solidFill>
              </a:rPr>
              <a:t>2 - ALGAL </a:t>
            </a:r>
            <a:r>
              <a:rPr lang="en-US" b="1" i="1" dirty="0" smtClean="0">
                <a:solidFill>
                  <a:schemeClr val="accent2"/>
                </a:solidFill>
              </a:rPr>
              <a:t>HABITAT</a:t>
            </a:r>
          </a:p>
          <a:p>
            <a:pPr marL="0" indent="357188">
              <a:buNone/>
            </a:pPr>
            <a:r>
              <a:rPr lang="en-US" sz="2200" dirty="0" smtClean="0"/>
              <a:t>Algae are a group of </a:t>
            </a:r>
            <a:r>
              <a:rPr lang="en-US" sz="2200" dirty="0" smtClean="0"/>
              <a:t>omnipresent </a:t>
            </a:r>
            <a:r>
              <a:rPr lang="en-US" sz="2200" dirty="0" smtClean="0"/>
              <a:t>organisms </a:t>
            </a:r>
            <a:r>
              <a:rPr lang="en-US" sz="2200" dirty="0" smtClean="0"/>
              <a:t>which are present in diverse habitats such as water (aquatic algae), land (terrestrial algae), they also grow as an epiphyte, </a:t>
            </a:r>
            <a:r>
              <a:rPr lang="en-US" sz="2200" dirty="0" err="1" smtClean="0"/>
              <a:t>endophyte</a:t>
            </a:r>
            <a:r>
              <a:rPr lang="en-US" sz="2200" dirty="0" smtClean="0"/>
              <a:t>, and as well as in extreme conditions,</a:t>
            </a:r>
          </a:p>
          <a:p>
            <a:pPr marL="0" indent="357188">
              <a:buNone/>
            </a:pPr>
            <a:r>
              <a:rPr lang="en-US" sz="2200" dirty="0" smtClean="0"/>
              <a:t>1 - </a:t>
            </a:r>
            <a:r>
              <a:rPr lang="en-US" sz="2200" dirty="0" err="1" smtClean="0"/>
              <a:t>Planktonic</a:t>
            </a:r>
            <a:r>
              <a:rPr lang="en-US" sz="2200" dirty="0" smtClean="0"/>
              <a:t>: ‘free-floating’.</a:t>
            </a:r>
          </a:p>
          <a:p>
            <a:pPr marL="0" indent="357188">
              <a:buNone/>
            </a:pPr>
            <a:r>
              <a:rPr lang="en-US" sz="2200" dirty="0" smtClean="0"/>
              <a:t>2 - </a:t>
            </a:r>
            <a:r>
              <a:rPr lang="en-US" sz="2200" dirty="0" smtClean="0"/>
              <a:t>Attached:</a:t>
            </a:r>
          </a:p>
          <a:p>
            <a:pPr marL="808038" indent="0">
              <a:buNone/>
            </a:pPr>
            <a:r>
              <a:rPr lang="en-US" sz="2200" dirty="0" smtClean="0"/>
              <a:t>A - </a:t>
            </a:r>
            <a:r>
              <a:rPr lang="en-US" sz="2200" dirty="0" err="1" smtClean="0"/>
              <a:t>Epipelic</a:t>
            </a:r>
            <a:r>
              <a:rPr lang="en-US" sz="2200" dirty="0" smtClean="0"/>
              <a:t>: On Sediment</a:t>
            </a:r>
          </a:p>
          <a:p>
            <a:pPr marL="808038" indent="0">
              <a:buNone/>
            </a:pPr>
            <a:r>
              <a:rPr lang="en-US" sz="2200" dirty="0" smtClean="0"/>
              <a:t>B - Epiphytic</a:t>
            </a:r>
            <a:r>
              <a:rPr lang="en-US" sz="2200" dirty="0" smtClean="0"/>
              <a:t>: In Aquatic Vegetation (</a:t>
            </a:r>
            <a:r>
              <a:rPr lang="en-US" sz="2200" dirty="0" err="1" smtClean="0"/>
              <a:t>Macrophytes</a:t>
            </a:r>
            <a:r>
              <a:rPr lang="en-US" sz="2200" dirty="0" smtClean="0"/>
              <a:t>)</a:t>
            </a:r>
          </a:p>
          <a:p>
            <a:pPr marL="808038" indent="0">
              <a:buNone/>
            </a:pPr>
            <a:r>
              <a:rPr lang="en-US" sz="2200" dirty="0" smtClean="0"/>
              <a:t>C - </a:t>
            </a:r>
            <a:r>
              <a:rPr lang="en-US" sz="2200" dirty="0" err="1" smtClean="0"/>
              <a:t>Epilithic</a:t>
            </a:r>
            <a:r>
              <a:rPr lang="en-US" sz="2200" dirty="0" smtClean="0"/>
              <a:t>: On rocks.</a:t>
            </a:r>
          </a:p>
          <a:p>
            <a:pPr marL="808038" indent="0">
              <a:buNone/>
            </a:pPr>
            <a:r>
              <a:rPr lang="en-US" sz="2200" dirty="0" smtClean="0"/>
              <a:t>D - </a:t>
            </a:r>
            <a:r>
              <a:rPr lang="en-US" sz="2200" dirty="0" err="1" smtClean="0"/>
              <a:t>Episammic</a:t>
            </a:r>
            <a:r>
              <a:rPr lang="en-US" sz="2200" dirty="0" smtClean="0"/>
              <a:t>: On sand.</a:t>
            </a:r>
            <a:endParaRPr lang="ru-RU" sz="2200"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l="10836" r="6642" b="9900"/>
          <a:stretch>
            <a:fillRect/>
          </a:stretch>
        </p:blipFill>
        <p:spPr bwMode="auto">
          <a:xfrm>
            <a:off x="467544" y="836712"/>
            <a:ext cx="8339758" cy="4212000"/>
          </a:xfrm>
          <a:prstGeom prst="rect">
            <a:avLst/>
          </a:prstGeom>
          <a:noFill/>
          <a:ln w="9525">
            <a:noFill/>
            <a:miter lim="800000"/>
            <a:headEnd/>
            <a:tailEnd/>
          </a:ln>
        </p:spPr>
      </p:pic>
      <p:sp>
        <p:nvSpPr>
          <p:cNvPr id="7" name="TextBox 6"/>
          <p:cNvSpPr txBox="1"/>
          <p:nvPr/>
        </p:nvSpPr>
        <p:spPr>
          <a:xfrm>
            <a:off x="1979712" y="5301208"/>
            <a:ext cx="5112568" cy="369332"/>
          </a:xfrm>
          <a:prstGeom prst="rect">
            <a:avLst/>
          </a:prstGeom>
          <a:noFill/>
        </p:spPr>
        <p:txBody>
          <a:bodyPr wrap="square" rtlCol="0">
            <a:spAutoFit/>
          </a:bodyPr>
          <a:lstStyle/>
          <a:p>
            <a:r>
              <a:rPr lang="en-US" dirty="0" smtClean="0"/>
              <a:t>Fig. 1: Different habitat of Algal Community</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1876</Words>
  <Application>Microsoft Office PowerPoint</Application>
  <PresentationFormat>Экран (4:3)</PresentationFormat>
  <Paragraphs>113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BIODIVERSITY OF PLANTS </vt:lpstr>
      <vt:lpstr>Слайд 2</vt:lpstr>
      <vt:lpstr>Слайд 3</vt:lpstr>
      <vt:lpstr>Слайд 4</vt:lpstr>
      <vt:lpstr>Слайд 5</vt:lpstr>
      <vt:lpstr>INTRODUCTION TO ALGAE</vt:lpstr>
      <vt:lpstr>Слайд 7</vt:lpstr>
      <vt:lpstr>Слайд 8</vt:lpstr>
      <vt:lpstr>Слайд 9</vt:lpstr>
      <vt:lpstr> 3 - MORPHOLOGY OF ALGAE </vt:lpstr>
      <vt:lpstr>Слайд 11</vt:lpstr>
      <vt:lpstr>Слайд 12</vt:lpstr>
      <vt:lpstr>Слайд 13</vt:lpstr>
      <vt:lpstr>Слайд 14</vt:lpstr>
      <vt:lpstr>Слайд 15</vt:lpstr>
      <vt:lpstr>Слайд 16</vt:lpstr>
      <vt:lpstr> 4 - NUTRITION </vt:lpstr>
      <vt:lpstr>Слайд 18</vt:lpstr>
      <vt:lpstr> 5 - REPRODUCTION </vt:lpstr>
      <vt:lpstr> 3. Sexual Reproduction: </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dc:creator>
  <cp:lastModifiedBy>ADM</cp:lastModifiedBy>
  <cp:revision>153</cp:revision>
  <dcterms:created xsi:type="dcterms:W3CDTF">2018-10-01T14:06:43Z</dcterms:created>
  <dcterms:modified xsi:type="dcterms:W3CDTF">2022-09-14T16:13:05Z</dcterms:modified>
</cp:coreProperties>
</file>